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5" r:id="rId6"/>
    <p:sldId id="260" r:id="rId7"/>
    <p:sldId id="261" r:id="rId8"/>
    <p:sldId id="262" r:id="rId9"/>
    <p:sldId id="266" r:id="rId10"/>
    <p:sldId id="267" r:id="rId11"/>
    <p:sldId id="268" r:id="rId12"/>
    <p:sldId id="269" r:id="rId13"/>
    <p:sldId id="270" r:id="rId14"/>
    <p:sldId id="271" r:id="rId15"/>
    <p:sldId id="272" r:id="rId16"/>
    <p:sldId id="273" r:id="rId17"/>
    <p:sldId id="274" r:id="rId18"/>
    <p:sldId id="275" r:id="rId19"/>
    <p:sldId id="277" r:id="rId20"/>
    <p:sldId id="278" r:id="rId21"/>
    <p:sldId id="279" r:id="rId22"/>
    <p:sldId id="281" r:id="rId23"/>
    <p:sldId id="280" r:id="rId24"/>
    <p:sldId id="282" r:id="rId25"/>
    <p:sldId id="283" r:id="rId26"/>
    <p:sldId id="284" r:id="rId27"/>
    <p:sldId id="285" r:id="rId28"/>
    <p:sldId id="286" r:id="rId29"/>
    <p:sldId id="287" r:id="rId30"/>
    <p:sldId id="288" r:id="rId31"/>
    <p:sldId id="289" r:id="rId32"/>
    <p:sldId id="292" r:id="rId33"/>
    <p:sldId id="290" r:id="rId34"/>
    <p:sldId id="291"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086" y="3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9CCE0AED-358B-463B-9FCA-90D112F3BB96}" type="datetimeFigureOut">
              <a:rPr lang="tr-TR" smtClean="0"/>
              <a:pPr/>
              <a:t>20.02.2025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C052893-C0DD-49D0-985A-C6E58F387EF9}"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CCE0AED-358B-463B-9FCA-90D112F3BB96}" type="datetimeFigureOut">
              <a:rPr lang="tr-TR" smtClean="0"/>
              <a:pPr/>
              <a:t>20.02.2025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C052893-C0DD-49D0-985A-C6E58F387EF9}"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CCE0AED-358B-463B-9FCA-90D112F3BB96}" type="datetimeFigureOut">
              <a:rPr lang="tr-TR" smtClean="0"/>
              <a:pPr/>
              <a:t>20.02.2025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C052893-C0DD-49D0-985A-C6E58F387EF9}" type="slidenum">
              <a:rPr lang="tr-TR" smtClean="0"/>
              <a:pPr/>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CCE0AED-358B-463B-9FCA-90D112F3BB96}" type="datetimeFigureOut">
              <a:rPr lang="tr-TR" smtClean="0"/>
              <a:pPr/>
              <a:t>20.02.2025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C052893-C0DD-49D0-985A-C6E58F387EF9}" type="slidenum">
              <a:rPr lang="tr-TR" smtClean="0"/>
              <a:pPr/>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CCE0AED-358B-463B-9FCA-90D112F3BB96}" type="datetimeFigureOut">
              <a:rPr lang="tr-TR" smtClean="0"/>
              <a:pPr/>
              <a:t>20.02.2025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C052893-C0DD-49D0-985A-C6E58F387EF9}"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9CCE0AED-358B-463B-9FCA-90D112F3BB96}" type="datetimeFigureOut">
              <a:rPr lang="tr-TR" smtClean="0"/>
              <a:pPr/>
              <a:t>20.02.2025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C052893-C0DD-49D0-985A-C6E58F387EF9}" type="slidenum">
              <a:rPr lang="tr-TR" smtClean="0"/>
              <a:pPr/>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CCE0AED-358B-463B-9FCA-90D112F3BB96}" type="datetimeFigureOut">
              <a:rPr lang="tr-TR" smtClean="0"/>
              <a:pPr/>
              <a:t>20.02.2025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C052893-C0DD-49D0-985A-C6E58F387EF9}"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9CCE0AED-358B-463B-9FCA-90D112F3BB96}" type="datetimeFigureOut">
              <a:rPr lang="tr-TR" smtClean="0"/>
              <a:pPr/>
              <a:t>20.02.2025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C052893-C0DD-49D0-985A-C6E58F387EF9}"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CCE0AED-358B-463B-9FCA-90D112F3BB96}" type="datetimeFigureOut">
              <a:rPr lang="tr-TR" smtClean="0"/>
              <a:pPr/>
              <a:t>20.02.2025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C052893-C0DD-49D0-985A-C6E58F387EF9}"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CCE0AED-358B-463B-9FCA-90D112F3BB96}" type="datetimeFigureOut">
              <a:rPr lang="tr-TR" smtClean="0"/>
              <a:pPr/>
              <a:t>20.02.2025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C052893-C0DD-49D0-985A-C6E58F387EF9}" type="slidenum">
              <a:rPr lang="tr-TR" smtClean="0"/>
              <a:pPr/>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CCE0AED-358B-463B-9FCA-90D112F3BB96}" type="datetimeFigureOut">
              <a:rPr lang="tr-TR" smtClean="0"/>
              <a:pPr/>
              <a:t>20.02.2025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C052893-C0DD-49D0-985A-C6E58F387EF9}" type="slidenum">
              <a:rPr lang="tr-TR" smtClean="0"/>
              <a:pPr/>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CCE0AED-358B-463B-9FCA-90D112F3BB96}" type="datetimeFigureOut">
              <a:rPr lang="tr-TR" smtClean="0"/>
              <a:pPr/>
              <a:t>20.02.2025</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C052893-C0DD-49D0-985A-C6E58F387EF9}" type="slidenum">
              <a:rPr lang="tr-TR" smtClean="0"/>
              <a:pPr/>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908721"/>
            <a:ext cx="7772400" cy="1470025"/>
          </a:xfrm>
        </p:spPr>
        <p:txBody>
          <a:bodyPr/>
          <a:lstStyle/>
          <a:p>
            <a:r>
              <a:rPr lang="tr-TR" dirty="0" smtClean="0">
                <a:solidFill>
                  <a:srgbClr val="FF0000"/>
                </a:solidFill>
              </a:rPr>
              <a:t>Kemalpaşa İlçe Milli Eğitim Müdürlüğü</a:t>
            </a:r>
            <a:endParaRPr lang="tr-TR" dirty="0">
              <a:solidFill>
                <a:srgbClr val="FF0000"/>
              </a:solidFill>
            </a:endParaRPr>
          </a:p>
        </p:txBody>
      </p:sp>
      <p:sp>
        <p:nvSpPr>
          <p:cNvPr id="3" name="2 Alt Başlık"/>
          <p:cNvSpPr>
            <a:spLocks noGrp="1"/>
          </p:cNvSpPr>
          <p:nvPr>
            <p:ph type="subTitle" idx="1"/>
          </p:nvPr>
        </p:nvSpPr>
        <p:spPr>
          <a:xfrm>
            <a:off x="971600" y="3212976"/>
            <a:ext cx="7200800" cy="2425824"/>
          </a:xfrm>
        </p:spPr>
        <p:txBody>
          <a:bodyPr>
            <a:normAutofit fontScale="92500" lnSpcReduction="20000"/>
          </a:bodyPr>
          <a:lstStyle/>
          <a:p>
            <a:r>
              <a:rPr lang="tr-TR" sz="3200" dirty="0" smtClean="0">
                <a:solidFill>
                  <a:srgbClr val="FF0000"/>
                </a:solidFill>
              </a:rPr>
              <a:t>Mesleki Eğitim, </a:t>
            </a:r>
            <a:r>
              <a:rPr lang="tr-TR" sz="3200" dirty="0" err="1" smtClean="0">
                <a:solidFill>
                  <a:srgbClr val="FF0000"/>
                </a:solidFill>
              </a:rPr>
              <a:t>Mesem</a:t>
            </a:r>
            <a:r>
              <a:rPr lang="tr-TR" sz="3200" dirty="0" smtClean="0">
                <a:solidFill>
                  <a:srgbClr val="FF0000"/>
                </a:solidFill>
              </a:rPr>
              <a:t> ve İşyeri Eğitim Birimi Tanıtım ve </a:t>
            </a:r>
            <a:r>
              <a:rPr lang="tr-TR" sz="3200" dirty="0">
                <a:solidFill>
                  <a:srgbClr val="FF0000"/>
                </a:solidFill>
              </a:rPr>
              <a:t>B</a:t>
            </a:r>
            <a:r>
              <a:rPr lang="tr-TR" sz="3200" dirty="0" smtClean="0">
                <a:solidFill>
                  <a:srgbClr val="FF0000"/>
                </a:solidFill>
              </a:rPr>
              <a:t>ilgilendirme Semineri</a:t>
            </a:r>
          </a:p>
          <a:p>
            <a:endParaRPr lang="tr-TR" dirty="0" smtClean="0">
              <a:solidFill>
                <a:schemeClr val="tx1"/>
              </a:solidFill>
            </a:endParaRPr>
          </a:p>
          <a:p>
            <a:endParaRPr lang="tr-TR" dirty="0">
              <a:solidFill>
                <a:schemeClr val="tx1"/>
              </a:solidFill>
            </a:endParaRPr>
          </a:p>
          <a:p>
            <a:endParaRPr lang="tr-TR" dirty="0" smtClean="0">
              <a:solidFill>
                <a:schemeClr val="tx1"/>
              </a:solidFill>
            </a:endParaRPr>
          </a:p>
          <a:p>
            <a:endParaRPr lang="tr-TR" dirty="0">
              <a:solidFill>
                <a:schemeClr val="tx1"/>
              </a:solidFill>
            </a:endParaRPr>
          </a:p>
          <a:p>
            <a:r>
              <a:rPr lang="tr-TR" dirty="0" smtClean="0">
                <a:solidFill>
                  <a:schemeClr val="bg2">
                    <a:lumMod val="50000"/>
                  </a:schemeClr>
                </a:solidFill>
              </a:rPr>
              <a:t>Hazırlayan:Cenk DÜLGER</a:t>
            </a:r>
            <a:endParaRPr lang="tr-TR" dirty="0">
              <a:solidFill>
                <a:schemeClr val="bg2">
                  <a:lumMod val="50000"/>
                </a:schemeClr>
              </a:solidFill>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780928"/>
            <a:ext cx="8229600" cy="3629000"/>
          </a:xfrm>
        </p:spPr>
        <p:txBody>
          <a:bodyPr/>
          <a:lstStyle/>
          <a:p>
            <a:r>
              <a:rPr lang="tr-TR" sz="3600" dirty="0" smtClean="0"/>
              <a:t>Faruk </a:t>
            </a:r>
            <a:r>
              <a:rPr lang="tr-TR" sz="3600" dirty="0" err="1" smtClean="0"/>
              <a:t>Arguden</a:t>
            </a:r>
            <a:r>
              <a:rPr lang="tr-TR" sz="3600" dirty="0" smtClean="0"/>
              <a:t> Mesleki Eğitim Merkezi</a:t>
            </a:r>
          </a:p>
          <a:p>
            <a:r>
              <a:rPr lang="tr-TR" sz="3600" dirty="0" smtClean="0"/>
              <a:t>Yamantürk Çok Programlı Anadolu Lisesi</a:t>
            </a:r>
          </a:p>
          <a:p>
            <a:r>
              <a:rPr lang="tr-TR" sz="3600" dirty="0" err="1" smtClean="0"/>
              <a:t>Mopak</a:t>
            </a:r>
            <a:r>
              <a:rPr lang="tr-TR" sz="3600" dirty="0" smtClean="0"/>
              <a:t> Mesleki Teknik Anadolu Lisesi</a:t>
            </a:r>
          </a:p>
          <a:p>
            <a:r>
              <a:rPr lang="tr-TR" sz="3600" dirty="0" smtClean="0"/>
              <a:t>İbrahim Polat Ege Seramik Mesleki Teknik Anadolu Lisesi</a:t>
            </a:r>
          </a:p>
          <a:p>
            <a:pPr marL="0" indent="0">
              <a:buNone/>
            </a:pPr>
            <a:endParaRPr lang="tr-TR" dirty="0" smtClean="0"/>
          </a:p>
          <a:p>
            <a:endParaRPr lang="tr-TR" dirty="0"/>
          </a:p>
        </p:txBody>
      </p:sp>
      <p:sp>
        <p:nvSpPr>
          <p:cNvPr id="2" name="Başlık 1"/>
          <p:cNvSpPr>
            <a:spLocks noGrp="1"/>
          </p:cNvSpPr>
          <p:nvPr>
            <p:ph type="title"/>
          </p:nvPr>
        </p:nvSpPr>
        <p:spPr/>
        <p:txBody>
          <a:bodyPr>
            <a:normAutofit/>
          </a:bodyPr>
          <a:lstStyle/>
          <a:p>
            <a:r>
              <a:rPr lang="tr-TR" sz="4000" dirty="0" smtClean="0"/>
              <a:t>Mesleki Eğitim Merkezi</a:t>
            </a:r>
            <a:endParaRPr lang="tr-TR" sz="4000" dirty="0"/>
          </a:p>
        </p:txBody>
      </p:sp>
    </p:spTree>
    <p:extLst>
      <p:ext uri="{BB962C8B-B14F-4D97-AF65-F5344CB8AC3E}">
        <p14:creationId xmlns:p14="http://schemas.microsoft.com/office/powerpoint/2010/main" val="3716649686"/>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8213" y="2674938"/>
            <a:ext cx="6135511" cy="3451225"/>
          </a:xfrm>
        </p:spPr>
      </p:pic>
      <p:sp>
        <p:nvSpPr>
          <p:cNvPr id="2" name="Başlık 1"/>
          <p:cNvSpPr>
            <a:spLocks noGrp="1"/>
          </p:cNvSpPr>
          <p:nvPr>
            <p:ph type="title"/>
          </p:nvPr>
        </p:nvSpPr>
        <p:spPr/>
        <p:txBody>
          <a:bodyPr>
            <a:normAutofit fontScale="90000"/>
          </a:bodyPr>
          <a:lstStyle/>
          <a:p>
            <a:r>
              <a:rPr lang="tr-TR" dirty="0" err="1" smtClean="0"/>
              <a:t>Mopak</a:t>
            </a:r>
            <a:r>
              <a:rPr lang="tr-TR" dirty="0" smtClean="0"/>
              <a:t> Mesleki Teknik Anadolu Lisesi</a:t>
            </a:r>
            <a:endParaRPr lang="tr-TR" dirty="0"/>
          </a:p>
        </p:txBody>
      </p:sp>
    </p:spTree>
    <p:extLst>
      <p:ext uri="{BB962C8B-B14F-4D97-AF65-F5344CB8AC3E}">
        <p14:creationId xmlns:p14="http://schemas.microsoft.com/office/powerpoint/2010/main" val="332386459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3140968"/>
            <a:ext cx="7408333" cy="3450696"/>
          </a:xfrm>
        </p:spPr>
        <p:txBody>
          <a:bodyPr/>
          <a:lstStyle/>
          <a:p>
            <a:r>
              <a:rPr lang="tr-TR" dirty="0" smtClean="0"/>
              <a:t>Makine Teknolojileri Alanı</a:t>
            </a:r>
          </a:p>
          <a:p>
            <a:r>
              <a:rPr lang="tr-TR" dirty="0" smtClean="0"/>
              <a:t>Elektrik Elektronik Teknolojileri Alanı</a:t>
            </a:r>
          </a:p>
          <a:p>
            <a:r>
              <a:rPr lang="tr-TR" dirty="0" smtClean="0"/>
              <a:t>Kimya Teknolojileri Alanı</a:t>
            </a:r>
          </a:p>
          <a:p>
            <a:r>
              <a:rPr lang="tr-TR" dirty="0" smtClean="0"/>
              <a:t>Bilişim Teknolojileri Alanı</a:t>
            </a:r>
          </a:p>
          <a:p>
            <a:r>
              <a:rPr lang="tr-TR" dirty="0" smtClean="0"/>
              <a:t>Metal Teknolojileri Alanı</a:t>
            </a:r>
          </a:p>
          <a:p>
            <a:endParaRPr lang="tr-TR" dirty="0"/>
          </a:p>
        </p:txBody>
      </p:sp>
      <p:sp>
        <p:nvSpPr>
          <p:cNvPr id="2" name="Başlık 1"/>
          <p:cNvSpPr>
            <a:spLocks noGrp="1"/>
          </p:cNvSpPr>
          <p:nvPr>
            <p:ph type="title"/>
          </p:nvPr>
        </p:nvSpPr>
        <p:spPr/>
        <p:txBody>
          <a:bodyPr>
            <a:normAutofit fontScale="90000"/>
          </a:bodyPr>
          <a:lstStyle/>
          <a:p>
            <a:r>
              <a:rPr lang="tr-TR" dirty="0" err="1" smtClean="0"/>
              <a:t>Mopak</a:t>
            </a:r>
            <a:r>
              <a:rPr lang="tr-TR" dirty="0" smtClean="0"/>
              <a:t> Mesleki Teknik Anadolu Lisesi</a:t>
            </a:r>
            <a:endParaRPr lang="tr-TR" dirty="0"/>
          </a:p>
        </p:txBody>
      </p:sp>
    </p:spTree>
    <p:extLst>
      <p:ext uri="{BB962C8B-B14F-4D97-AF65-F5344CB8AC3E}">
        <p14:creationId xmlns:p14="http://schemas.microsoft.com/office/powerpoint/2010/main" val="47733753"/>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75152" y="2674938"/>
            <a:ext cx="4601633" cy="3451225"/>
          </a:xfrm>
        </p:spPr>
      </p:pic>
      <p:sp>
        <p:nvSpPr>
          <p:cNvPr id="2" name="Başlık 1"/>
          <p:cNvSpPr>
            <a:spLocks noGrp="1"/>
          </p:cNvSpPr>
          <p:nvPr>
            <p:ph type="title"/>
          </p:nvPr>
        </p:nvSpPr>
        <p:spPr/>
        <p:txBody>
          <a:bodyPr>
            <a:normAutofit/>
          </a:bodyPr>
          <a:lstStyle/>
          <a:p>
            <a:r>
              <a:rPr lang="tr-TR" sz="3600" dirty="0" smtClean="0"/>
              <a:t>Lütfi Ürkmez Mesleki Teknik Anadolu Lisesi</a:t>
            </a:r>
            <a:endParaRPr lang="tr-TR" sz="3600" dirty="0"/>
          </a:p>
        </p:txBody>
      </p:sp>
    </p:spTree>
    <p:extLst>
      <p:ext uri="{BB962C8B-B14F-4D97-AF65-F5344CB8AC3E}">
        <p14:creationId xmlns:p14="http://schemas.microsoft.com/office/powerpoint/2010/main" val="597727908"/>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3383387"/>
            <a:ext cx="7408333" cy="3450696"/>
          </a:xfrm>
        </p:spPr>
        <p:txBody>
          <a:bodyPr/>
          <a:lstStyle/>
          <a:p>
            <a:r>
              <a:rPr lang="tr-TR" dirty="0" smtClean="0"/>
              <a:t>Çocuk Gelişimi ve Eğitimi</a:t>
            </a:r>
          </a:p>
          <a:p>
            <a:r>
              <a:rPr lang="tr-TR" dirty="0" smtClean="0"/>
              <a:t>Yiyecek İçecek Hizmetleri</a:t>
            </a:r>
          </a:p>
          <a:p>
            <a:r>
              <a:rPr lang="tr-TR" dirty="0" smtClean="0"/>
              <a:t>Gıda Teknolojileri Alanı</a:t>
            </a:r>
          </a:p>
          <a:p>
            <a:r>
              <a:rPr lang="tr-TR" dirty="0" smtClean="0"/>
              <a:t>Giyim Üretim ve Moda Tasarımı Teknolojileri Alanı</a:t>
            </a:r>
          </a:p>
          <a:p>
            <a:r>
              <a:rPr lang="tr-TR" dirty="0" smtClean="0"/>
              <a:t>El Sanatları Alanı</a:t>
            </a:r>
          </a:p>
        </p:txBody>
      </p:sp>
      <p:sp>
        <p:nvSpPr>
          <p:cNvPr id="2" name="Başlık 1"/>
          <p:cNvSpPr>
            <a:spLocks noGrp="1"/>
          </p:cNvSpPr>
          <p:nvPr>
            <p:ph type="title"/>
          </p:nvPr>
        </p:nvSpPr>
        <p:spPr/>
        <p:txBody>
          <a:bodyPr>
            <a:normAutofit/>
          </a:bodyPr>
          <a:lstStyle/>
          <a:p>
            <a:r>
              <a:rPr lang="tr-TR" sz="3600" dirty="0" smtClean="0"/>
              <a:t>Lütfi Ürkmez Mesleki Teknik Anadolu Lisesi</a:t>
            </a:r>
            <a:endParaRPr lang="tr-TR" sz="3600" dirty="0"/>
          </a:p>
        </p:txBody>
      </p:sp>
    </p:spTree>
    <p:extLst>
      <p:ext uri="{BB962C8B-B14F-4D97-AF65-F5344CB8AC3E}">
        <p14:creationId xmlns:p14="http://schemas.microsoft.com/office/powerpoint/2010/main" val="40586575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75152" y="2674938"/>
            <a:ext cx="4601633" cy="3451225"/>
          </a:xfrm>
        </p:spPr>
      </p:pic>
      <p:sp>
        <p:nvSpPr>
          <p:cNvPr id="4" name="Başlık 3"/>
          <p:cNvSpPr>
            <a:spLocks noGrp="1"/>
          </p:cNvSpPr>
          <p:nvPr>
            <p:ph type="title"/>
          </p:nvPr>
        </p:nvSpPr>
        <p:spPr/>
        <p:txBody>
          <a:bodyPr>
            <a:normAutofit/>
          </a:bodyPr>
          <a:lstStyle/>
          <a:p>
            <a:r>
              <a:rPr lang="tr-TR" sz="3600" dirty="0" smtClean="0"/>
              <a:t>Yamantürk Çok Programlı Anadolu Lisesi</a:t>
            </a:r>
            <a:endParaRPr lang="tr-TR" sz="3600" dirty="0"/>
          </a:p>
        </p:txBody>
      </p:sp>
    </p:spTree>
    <p:extLst>
      <p:ext uri="{BB962C8B-B14F-4D97-AF65-F5344CB8AC3E}">
        <p14:creationId xmlns:p14="http://schemas.microsoft.com/office/powerpoint/2010/main" val="896596948"/>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068960"/>
            <a:ext cx="8229600" cy="3057204"/>
          </a:xfrm>
        </p:spPr>
        <p:txBody>
          <a:bodyPr/>
          <a:lstStyle/>
          <a:p>
            <a:r>
              <a:rPr lang="tr-TR" dirty="0" smtClean="0"/>
              <a:t>Elektrik Elektronik Teknolojileri Alanı</a:t>
            </a:r>
          </a:p>
          <a:p>
            <a:pPr marL="0" indent="0">
              <a:buNone/>
            </a:pPr>
            <a:endParaRPr lang="tr-TR" dirty="0" smtClean="0"/>
          </a:p>
          <a:p>
            <a:r>
              <a:rPr lang="tr-TR" dirty="0" smtClean="0"/>
              <a:t>Muhasebe ve Finansman Alanı</a:t>
            </a:r>
          </a:p>
          <a:p>
            <a:endParaRPr lang="tr-TR" dirty="0"/>
          </a:p>
          <a:p>
            <a:r>
              <a:rPr lang="tr-TR" dirty="0" smtClean="0"/>
              <a:t>Mobilya ve İç Mekan Tasarımı</a:t>
            </a:r>
          </a:p>
          <a:p>
            <a:pPr marL="0" indent="0">
              <a:buNone/>
            </a:pPr>
            <a:r>
              <a:rPr lang="tr-TR" dirty="0"/>
              <a:t> </a:t>
            </a:r>
            <a:r>
              <a:rPr lang="tr-TR" dirty="0" smtClean="0"/>
              <a:t>   (Açılış çalışmaları devam ediyor)</a:t>
            </a:r>
            <a:endParaRPr lang="tr-TR" dirty="0"/>
          </a:p>
        </p:txBody>
      </p:sp>
      <p:sp>
        <p:nvSpPr>
          <p:cNvPr id="2" name="Başlık 1"/>
          <p:cNvSpPr>
            <a:spLocks noGrp="1"/>
          </p:cNvSpPr>
          <p:nvPr>
            <p:ph type="title"/>
          </p:nvPr>
        </p:nvSpPr>
        <p:spPr/>
        <p:txBody>
          <a:bodyPr>
            <a:normAutofit/>
          </a:bodyPr>
          <a:lstStyle/>
          <a:p>
            <a:r>
              <a:rPr lang="tr-TR" sz="3600" dirty="0" smtClean="0"/>
              <a:t>Yamantürk Çok Programlı Anadolu Lisesi</a:t>
            </a:r>
            <a:endParaRPr lang="tr-TR" sz="3600" dirty="0"/>
          </a:p>
        </p:txBody>
      </p:sp>
    </p:spTree>
    <p:extLst>
      <p:ext uri="{BB962C8B-B14F-4D97-AF65-F5344CB8AC3E}">
        <p14:creationId xmlns:p14="http://schemas.microsoft.com/office/powerpoint/2010/main" val="428213292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8569" y="3114675"/>
            <a:ext cx="4114800" cy="2571750"/>
          </a:xfrm>
        </p:spPr>
      </p:pic>
      <p:sp>
        <p:nvSpPr>
          <p:cNvPr id="2" name="Başlık 1"/>
          <p:cNvSpPr>
            <a:spLocks noGrp="1"/>
          </p:cNvSpPr>
          <p:nvPr>
            <p:ph type="title"/>
          </p:nvPr>
        </p:nvSpPr>
        <p:spPr/>
        <p:txBody>
          <a:bodyPr>
            <a:noAutofit/>
          </a:bodyPr>
          <a:lstStyle/>
          <a:p>
            <a:r>
              <a:rPr lang="tr-TR" sz="3600" dirty="0" smtClean="0"/>
              <a:t>İbrahim Polat Ege Seramik Mesleki Teknik Anadolu Lisesi</a:t>
            </a:r>
            <a:endParaRPr lang="tr-TR" sz="3600" dirty="0"/>
          </a:p>
        </p:txBody>
      </p:sp>
    </p:spTree>
    <p:extLst>
      <p:ext uri="{BB962C8B-B14F-4D97-AF65-F5344CB8AC3E}">
        <p14:creationId xmlns:p14="http://schemas.microsoft.com/office/powerpoint/2010/main" val="393187622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924944"/>
            <a:ext cx="8229600" cy="3201220"/>
          </a:xfrm>
        </p:spPr>
        <p:txBody>
          <a:bodyPr/>
          <a:lstStyle/>
          <a:p>
            <a:r>
              <a:rPr lang="tr-TR" dirty="0" smtClean="0"/>
              <a:t>Ulaştırma Hizmetleri Alanı</a:t>
            </a:r>
          </a:p>
          <a:p>
            <a:endParaRPr lang="tr-TR" dirty="0"/>
          </a:p>
          <a:p>
            <a:r>
              <a:rPr lang="tr-TR" dirty="0" smtClean="0"/>
              <a:t>Yenilenebilir Enerji Teknolojileri Alanı </a:t>
            </a:r>
          </a:p>
          <a:p>
            <a:pPr marL="0" indent="0">
              <a:buNone/>
            </a:pPr>
            <a:r>
              <a:rPr lang="tr-TR" dirty="0"/>
              <a:t> </a:t>
            </a:r>
            <a:r>
              <a:rPr lang="tr-TR" dirty="0" smtClean="0"/>
              <a:t>    (Açılış Çalışmaları devam ediyor)</a:t>
            </a:r>
            <a:endParaRPr lang="tr-TR" dirty="0"/>
          </a:p>
        </p:txBody>
      </p:sp>
      <p:sp>
        <p:nvSpPr>
          <p:cNvPr id="2" name="Başlık 1"/>
          <p:cNvSpPr>
            <a:spLocks noGrp="1"/>
          </p:cNvSpPr>
          <p:nvPr>
            <p:ph type="title"/>
          </p:nvPr>
        </p:nvSpPr>
        <p:spPr/>
        <p:txBody>
          <a:bodyPr>
            <a:noAutofit/>
          </a:bodyPr>
          <a:lstStyle/>
          <a:p>
            <a:r>
              <a:rPr lang="tr-TR" sz="3600" dirty="0" smtClean="0"/>
              <a:t>İbrahim Polat Ege Seramik Mesleki Teknik Anadolu Lisesi</a:t>
            </a:r>
            <a:endParaRPr lang="tr-TR" sz="3600" dirty="0"/>
          </a:p>
        </p:txBody>
      </p:sp>
    </p:spTree>
    <p:extLst>
      <p:ext uri="{BB962C8B-B14F-4D97-AF65-F5344CB8AC3E}">
        <p14:creationId xmlns:p14="http://schemas.microsoft.com/office/powerpoint/2010/main" val="27596659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2060848"/>
            <a:ext cx="8229600" cy="4269077"/>
          </a:xfrm>
        </p:spPr>
        <p:txBody>
          <a:bodyPr>
            <a:normAutofit/>
          </a:bodyPr>
          <a:lstStyle/>
          <a:p>
            <a:pPr marL="0" indent="0">
              <a:buNone/>
            </a:pPr>
            <a:r>
              <a:rPr lang="en-US" dirty="0" err="1"/>
              <a:t>Mesleki</a:t>
            </a:r>
            <a:r>
              <a:rPr lang="en-US" dirty="0"/>
              <a:t> </a:t>
            </a:r>
            <a:r>
              <a:rPr lang="en-US" dirty="0" err="1"/>
              <a:t>eğitim</a:t>
            </a:r>
            <a:r>
              <a:rPr lang="en-US" dirty="0"/>
              <a:t> </a:t>
            </a:r>
            <a:r>
              <a:rPr lang="en-US" dirty="0" err="1"/>
              <a:t>merkezi</a:t>
            </a:r>
            <a:r>
              <a:rPr lang="en-US" dirty="0"/>
              <a:t> </a:t>
            </a:r>
            <a:r>
              <a:rPr lang="en-US" dirty="0" err="1"/>
              <a:t>programına</a:t>
            </a:r>
            <a:r>
              <a:rPr lang="en-US" dirty="0"/>
              <a:t> </a:t>
            </a:r>
            <a:r>
              <a:rPr lang="en-US" dirty="0" err="1"/>
              <a:t>çırak</a:t>
            </a:r>
            <a:r>
              <a:rPr lang="en-US" dirty="0"/>
              <a:t> </a:t>
            </a:r>
            <a:r>
              <a:rPr lang="en-US" dirty="0" err="1"/>
              <a:t>öğrenci</a:t>
            </a:r>
            <a:r>
              <a:rPr lang="en-US" dirty="0"/>
              <a:t> </a:t>
            </a:r>
            <a:r>
              <a:rPr lang="en-US" dirty="0" err="1"/>
              <a:t>olarak</a:t>
            </a:r>
            <a:r>
              <a:rPr lang="en-US" dirty="0"/>
              <a:t> </a:t>
            </a:r>
            <a:r>
              <a:rPr lang="en-US" dirty="0" err="1"/>
              <a:t>kayıt</a:t>
            </a:r>
            <a:r>
              <a:rPr lang="en-US" dirty="0"/>
              <a:t> </a:t>
            </a:r>
            <a:r>
              <a:rPr lang="en-US" dirty="0" err="1"/>
              <a:t>olabilmek</a:t>
            </a:r>
            <a:r>
              <a:rPr lang="en-US" dirty="0"/>
              <a:t> </a:t>
            </a:r>
            <a:r>
              <a:rPr lang="en-US" dirty="0" err="1"/>
              <a:t>için</a:t>
            </a:r>
            <a:r>
              <a:rPr lang="en-US" dirty="0"/>
              <a:t> </a:t>
            </a:r>
            <a:r>
              <a:rPr lang="en-US" dirty="0" err="1"/>
              <a:t>aşağıdaki</a:t>
            </a:r>
            <a:r>
              <a:rPr lang="en-US" dirty="0"/>
              <a:t> </a:t>
            </a:r>
            <a:r>
              <a:rPr lang="en-US" dirty="0" err="1"/>
              <a:t>şartlar</a:t>
            </a:r>
            <a:r>
              <a:rPr lang="en-US" dirty="0"/>
              <a:t> </a:t>
            </a:r>
            <a:r>
              <a:rPr lang="en-US" dirty="0" err="1"/>
              <a:t>aranır</a:t>
            </a:r>
            <a:r>
              <a:rPr lang="en-US" dirty="0"/>
              <a:t>:</a:t>
            </a:r>
          </a:p>
          <a:p>
            <a:pPr>
              <a:buNone/>
            </a:pPr>
            <a:r>
              <a:rPr lang="en-US" dirty="0"/>
              <a:t>a) </a:t>
            </a:r>
            <a:r>
              <a:rPr lang="en-US" dirty="0" err="1"/>
              <a:t>En</a:t>
            </a:r>
            <a:r>
              <a:rPr lang="en-US" dirty="0"/>
              <a:t> </a:t>
            </a:r>
            <a:r>
              <a:rPr lang="en-US" dirty="0" err="1"/>
              <a:t>az</a:t>
            </a:r>
            <a:r>
              <a:rPr lang="en-US" dirty="0"/>
              <a:t> </a:t>
            </a:r>
            <a:r>
              <a:rPr lang="en-US" dirty="0" err="1"/>
              <a:t>ortaokul</a:t>
            </a:r>
            <a:r>
              <a:rPr lang="en-US" dirty="0"/>
              <a:t> </a:t>
            </a:r>
            <a:r>
              <a:rPr lang="en-US" dirty="0" err="1"/>
              <a:t>veya</a:t>
            </a:r>
            <a:r>
              <a:rPr lang="en-US" dirty="0"/>
              <a:t> imam-</a:t>
            </a:r>
            <a:r>
              <a:rPr lang="en-US" dirty="0" err="1"/>
              <a:t>hatip</a:t>
            </a:r>
            <a:r>
              <a:rPr lang="en-US" dirty="0"/>
              <a:t> </a:t>
            </a:r>
            <a:r>
              <a:rPr lang="en-US" dirty="0" err="1"/>
              <a:t>ortaokulu</a:t>
            </a:r>
            <a:r>
              <a:rPr lang="en-US" dirty="0"/>
              <a:t> </a:t>
            </a:r>
            <a:r>
              <a:rPr lang="en-US" dirty="0" err="1"/>
              <a:t>mezunu</a:t>
            </a:r>
            <a:r>
              <a:rPr lang="en-US" dirty="0"/>
              <a:t> </a:t>
            </a:r>
            <a:r>
              <a:rPr lang="en-US" dirty="0" err="1"/>
              <a:t>olmak</a:t>
            </a:r>
            <a:r>
              <a:rPr lang="en-US" dirty="0"/>
              <a:t>.</a:t>
            </a:r>
          </a:p>
          <a:p>
            <a:pPr>
              <a:buNone/>
            </a:pPr>
            <a:r>
              <a:rPr lang="en-US" dirty="0"/>
              <a:t>b) </a:t>
            </a:r>
            <a:r>
              <a:rPr lang="en-US" dirty="0" err="1"/>
              <a:t>Bünyesi</a:t>
            </a:r>
            <a:r>
              <a:rPr lang="en-US" dirty="0"/>
              <a:t> </a:t>
            </a:r>
            <a:r>
              <a:rPr lang="en-US" dirty="0" err="1"/>
              <a:t>ve</a:t>
            </a:r>
            <a:r>
              <a:rPr lang="en-US" dirty="0"/>
              <a:t> </a:t>
            </a:r>
            <a:r>
              <a:rPr lang="en-US" dirty="0" err="1"/>
              <a:t>sağlık</a:t>
            </a:r>
            <a:r>
              <a:rPr lang="en-US" dirty="0"/>
              <a:t> </a:t>
            </a:r>
            <a:r>
              <a:rPr lang="en-US" dirty="0" err="1"/>
              <a:t>durumu</a:t>
            </a:r>
            <a:r>
              <a:rPr lang="en-US" dirty="0"/>
              <a:t> </a:t>
            </a:r>
            <a:r>
              <a:rPr lang="en-US" dirty="0" err="1"/>
              <a:t>gireceği</a:t>
            </a:r>
            <a:r>
              <a:rPr lang="en-US" dirty="0"/>
              <a:t> </a:t>
            </a:r>
            <a:r>
              <a:rPr lang="en-US" dirty="0" err="1"/>
              <a:t>mesleğin</a:t>
            </a:r>
            <a:r>
              <a:rPr lang="en-US" dirty="0"/>
              <a:t> </a:t>
            </a:r>
            <a:r>
              <a:rPr lang="en-US" dirty="0" err="1"/>
              <a:t>gerektirdiği</a:t>
            </a:r>
            <a:r>
              <a:rPr lang="en-US" dirty="0"/>
              <a:t> </a:t>
            </a:r>
            <a:r>
              <a:rPr lang="en-US" dirty="0" err="1"/>
              <a:t>işleri</a:t>
            </a:r>
            <a:r>
              <a:rPr lang="en-US" dirty="0"/>
              <a:t> </a:t>
            </a:r>
            <a:r>
              <a:rPr lang="en-US" dirty="0" err="1"/>
              <a:t>yapmaya</a:t>
            </a:r>
            <a:r>
              <a:rPr lang="en-US" dirty="0"/>
              <a:t> </a:t>
            </a:r>
            <a:r>
              <a:rPr lang="en-US" dirty="0" err="1"/>
              <a:t>uygun</a:t>
            </a:r>
            <a:r>
              <a:rPr lang="en-US" dirty="0"/>
              <a:t> </a:t>
            </a:r>
            <a:r>
              <a:rPr lang="en-US" dirty="0" err="1"/>
              <a:t>olmak</a:t>
            </a:r>
            <a:r>
              <a:rPr lang="en-US" dirty="0" smtClean="0"/>
              <a:t>.</a:t>
            </a:r>
            <a:endParaRPr lang="tr-TR" dirty="0" smtClean="0"/>
          </a:p>
          <a:p>
            <a:pPr>
              <a:buNone/>
            </a:pPr>
            <a:r>
              <a:rPr lang="tr-TR" dirty="0"/>
              <a:t>c</a:t>
            </a:r>
            <a:r>
              <a:rPr lang="tr-TR" dirty="0" smtClean="0"/>
              <a:t>) 14 yaşını doldurmuş olmak, 22 yaşından büyük olmamak</a:t>
            </a:r>
          </a:p>
          <a:p>
            <a:pPr>
              <a:buNone/>
            </a:pPr>
            <a:r>
              <a:rPr lang="tr-TR" dirty="0" smtClean="0"/>
              <a:t>d) 1 Ocak Tarihine kadar kayıt olan öğrenciler aynı sene derslere girebiliyor, 1 Ocaktan sonra kayıt olanlar hemen çalışmaya başlıyor bir sonraki eğitim öğretim yılında derse giriyor.</a:t>
            </a:r>
            <a:endParaRPr lang="en-US" dirty="0"/>
          </a:p>
          <a:p>
            <a:endParaRPr lang="tr-TR" dirty="0"/>
          </a:p>
        </p:txBody>
      </p:sp>
      <p:sp>
        <p:nvSpPr>
          <p:cNvPr id="2" name="Başlık 1"/>
          <p:cNvSpPr>
            <a:spLocks noGrp="1"/>
          </p:cNvSpPr>
          <p:nvPr>
            <p:ph type="title"/>
          </p:nvPr>
        </p:nvSpPr>
        <p:spPr/>
        <p:txBody>
          <a:bodyPr/>
          <a:lstStyle/>
          <a:p>
            <a:r>
              <a:rPr lang="tr-TR" b="1" dirty="0" smtClean="0"/>
              <a:t>MESLEKİ EĞİTİM MERKEZİ</a:t>
            </a:r>
            <a:endParaRPr lang="tr-TR" b="1" dirty="0"/>
          </a:p>
        </p:txBody>
      </p:sp>
    </p:spTree>
    <p:extLst>
      <p:ext uri="{BB962C8B-B14F-4D97-AF65-F5344CB8AC3E}">
        <p14:creationId xmlns:p14="http://schemas.microsoft.com/office/powerpoint/2010/main" val="16339698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3140969"/>
            <a:ext cx="8229600" cy="1944216"/>
          </a:xfrm>
        </p:spPr>
        <p:txBody>
          <a:bodyPr/>
          <a:lstStyle/>
          <a:p>
            <a:pPr algn="ctr">
              <a:buNone/>
            </a:pPr>
            <a:r>
              <a:rPr lang="tr-TR" dirty="0" smtClean="0"/>
              <a:t>9 Ağustos 2024 tarih ve 2024/10 sayılı </a:t>
            </a:r>
          </a:p>
          <a:p>
            <a:pPr algn="ctr">
              <a:buNone/>
            </a:pPr>
            <a:r>
              <a:rPr lang="tr-TR" dirty="0" smtClean="0"/>
              <a:t>Genelge ile yürürlüğe girmiştir.</a:t>
            </a:r>
            <a:endParaRPr lang="tr-TR" dirty="0"/>
          </a:p>
        </p:txBody>
      </p:sp>
      <p:sp>
        <p:nvSpPr>
          <p:cNvPr id="2" name="1 Başlık"/>
          <p:cNvSpPr>
            <a:spLocks noGrp="1"/>
          </p:cNvSpPr>
          <p:nvPr>
            <p:ph type="title"/>
          </p:nvPr>
        </p:nvSpPr>
        <p:spPr>
          <a:xfrm>
            <a:off x="467544" y="404664"/>
            <a:ext cx="8229600" cy="1143000"/>
          </a:xfrm>
        </p:spPr>
        <p:txBody>
          <a:bodyPr/>
          <a:lstStyle/>
          <a:p>
            <a:r>
              <a:rPr lang="tr-TR" dirty="0" smtClean="0"/>
              <a:t>Mesleki Eğitim Politika Belgesi</a:t>
            </a:r>
            <a:endParaRPr lang="tr-TR"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94531" y="1772816"/>
            <a:ext cx="8784976" cy="4680520"/>
          </a:xfrm>
        </p:spPr>
        <p:txBody>
          <a:bodyPr>
            <a:normAutofit/>
          </a:bodyPr>
          <a:lstStyle/>
          <a:p>
            <a:pPr marL="0" indent="0">
              <a:buNone/>
            </a:pPr>
            <a:r>
              <a:rPr lang="tr-TR" sz="3200" dirty="0" smtClean="0"/>
              <a:t>   Haftada 1 gün okul 4 gün işletme</a:t>
            </a:r>
          </a:p>
          <a:p>
            <a:r>
              <a:rPr lang="tr-TR" sz="3200" dirty="0" smtClean="0"/>
              <a:t>Fark dersler verilerek Meslek Lisesi Mezunu olma şansı</a:t>
            </a:r>
          </a:p>
          <a:p>
            <a:r>
              <a:rPr lang="tr-TR" sz="3200" dirty="0" smtClean="0"/>
              <a:t>Kalfalık Belgesi Ustalık Belgesi</a:t>
            </a:r>
          </a:p>
          <a:p>
            <a:r>
              <a:rPr lang="tr-TR" sz="3200" dirty="0" smtClean="0"/>
              <a:t>Çıraklara (9-10-11) Asgari ücretin %30 </a:t>
            </a:r>
            <a:r>
              <a:rPr lang="tr-TR" sz="3200" dirty="0"/>
              <a:t>u</a:t>
            </a:r>
            <a:endParaRPr lang="tr-TR" sz="3200" dirty="0" smtClean="0"/>
          </a:p>
          <a:p>
            <a:r>
              <a:rPr lang="tr-TR" sz="3200" dirty="0" smtClean="0"/>
              <a:t>Kalfalara (12) Asgari ücretin %50 si</a:t>
            </a:r>
          </a:p>
          <a:p>
            <a:r>
              <a:rPr lang="tr-TR" sz="3200" dirty="0" smtClean="0"/>
              <a:t>Sigorta İşlemleri okul tarafından yürütülüyor.</a:t>
            </a:r>
          </a:p>
          <a:p>
            <a:r>
              <a:rPr lang="tr-TR" sz="3200" dirty="0" smtClean="0"/>
              <a:t>33 Alan ve 181 Dalda Eğitim öğretim şansı</a:t>
            </a:r>
          </a:p>
        </p:txBody>
      </p:sp>
      <p:sp>
        <p:nvSpPr>
          <p:cNvPr id="4" name="İçerik Yer Tutucusu 2"/>
          <p:cNvSpPr txBox="1">
            <a:spLocks/>
          </p:cNvSpPr>
          <p:nvPr/>
        </p:nvSpPr>
        <p:spPr>
          <a:xfrm>
            <a:off x="572219" y="3077346"/>
            <a:ext cx="8229600" cy="24482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tr-TR" dirty="0"/>
          </a:p>
        </p:txBody>
      </p:sp>
      <p:sp>
        <p:nvSpPr>
          <p:cNvPr id="5" name="Başlık 1"/>
          <p:cNvSpPr>
            <a:spLocks noGrp="1"/>
          </p:cNvSpPr>
          <p:nvPr>
            <p:ph type="title"/>
          </p:nvPr>
        </p:nvSpPr>
        <p:spPr>
          <a:xfrm>
            <a:off x="457200" y="338328"/>
            <a:ext cx="8229600" cy="1252728"/>
          </a:xfrm>
        </p:spPr>
        <p:txBody>
          <a:bodyPr/>
          <a:lstStyle/>
          <a:p>
            <a:r>
              <a:rPr lang="tr-TR" b="1" dirty="0" smtClean="0"/>
              <a:t>MESLEKİ EĞİTİM MERKEZİ</a:t>
            </a:r>
            <a:endParaRPr lang="tr-TR" b="1" dirty="0"/>
          </a:p>
        </p:txBody>
      </p:sp>
    </p:spTree>
    <p:extLst>
      <p:ext uri="{BB962C8B-B14F-4D97-AF65-F5344CB8AC3E}">
        <p14:creationId xmlns:p14="http://schemas.microsoft.com/office/powerpoint/2010/main" val="134279535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maaş.jpg"/>
          <p:cNvPicPr>
            <a:picLocks noGrp="1" noChangeAspect="1"/>
          </p:cNvPicPr>
          <p:nvPr>
            <p:ph idx="1"/>
          </p:nvPr>
        </p:nvPicPr>
        <p:blipFill>
          <a:blip r:embed="rId2" cstate="print"/>
          <a:stretch>
            <a:fillRect/>
          </a:stretch>
        </p:blipFill>
        <p:spPr>
          <a:xfrm>
            <a:off x="1525551" y="2674938"/>
            <a:ext cx="6100835" cy="3451225"/>
          </a:xfrm>
        </p:spPr>
      </p:pic>
      <p:sp>
        <p:nvSpPr>
          <p:cNvPr id="2" name="1 Başlık"/>
          <p:cNvSpPr>
            <a:spLocks noGrp="1"/>
          </p:cNvSpPr>
          <p:nvPr>
            <p:ph type="title"/>
          </p:nvPr>
        </p:nvSpPr>
        <p:spPr/>
        <p:txBody>
          <a:bodyPr>
            <a:normAutofit/>
          </a:bodyPr>
          <a:lstStyle/>
          <a:p>
            <a:r>
              <a:rPr lang="tr-TR" sz="3600" dirty="0" smtClean="0"/>
              <a:t>Mesleki Eğitim Merkezi Maaş Tablosu</a:t>
            </a:r>
            <a:endParaRPr lang="tr-TR" sz="3600" dirty="0"/>
          </a:p>
        </p:txBody>
      </p:sp>
    </p:spTree>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Devlet desteği.jpg"/>
          <p:cNvPicPr>
            <a:picLocks noGrp="1" noChangeAspect="1"/>
          </p:cNvPicPr>
          <p:nvPr>
            <p:ph idx="1"/>
          </p:nvPr>
        </p:nvPicPr>
        <p:blipFill>
          <a:blip r:embed="rId2" cstate="print"/>
          <a:stretch>
            <a:fillRect/>
          </a:stretch>
        </p:blipFill>
        <p:spPr>
          <a:xfrm>
            <a:off x="2051720" y="908720"/>
            <a:ext cx="5443150" cy="5841426"/>
          </a:xfrm>
        </p:spPr>
      </p:pic>
      <p:sp>
        <p:nvSpPr>
          <p:cNvPr id="2" name="1 Başlık"/>
          <p:cNvSpPr>
            <a:spLocks noGrp="1"/>
          </p:cNvSpPr>
          <p:nvPr>
            <p:ph type="title"/>
          </p:nvPr>
        </p:nvSpPr>
        <p:spPr>
          <a:xfrm>
            <a:off x="539552" y="0"/>
            <a:ext cx="8229600" cy="1143000"/>
          </a:xfrm>
        </p:spPr>
        <p:txBody>
          <a:bodyPr>
            <a:normAutofit/>
          </a:bodyPr>
          <a:lstStyle/>
          <a:p>
            <a:r>
              <a:rPr lang="tr-TR" sz="3600" dirty="0" smtClean="0"/>
              <a:t>Devlet Desteği Alan Alanlar</a:t>
            </a:r>
            <a:endParaRPr lang="tr-TR" sz="3600" dirty="0"/>
          </a:p>
        </p:txBody>
      </p:sp>
    </p:spTree>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Alandestek.jpg"/>
          <p:cNvPicPr>
            <a:picLocks noGrp="1" noChangeAspect="1"/>
          </p:cNvPicPr>
          <p:nvPr>
            <p:ph idx="1"/>
          </p:nvPr>
        </p:nvPicPr>
        <p:blipFill>
          <a:blip r:embed="rId2" cstate="print"/>
          <a:stretch>
            <a:fillRect/>
          </a:stretch>
        </p:blipFill>
        <p:spPr>
          <a:xfrm>
            <a:off x="1255676" y="2674938"/>
            <a:ext cx="6640586" cy="3451225"/>
          </a:xfrm>
        </p:spPr>
      </p:pic>
      <p:sp>
        <p:nvSpPr>
          <p:cNvPr id="2" name="1 Başlık"/>
          <p:cNvSpPr>
            <a:spLocks noGrp="1"/>
          </p:cNvSpPr>
          <p:nvPr>
            <p:ph type="title"/>
          </p:nvPr>
        </p:nvSpPr>
        <p:spPr/>
        <p:txBody>
          <a:bodyPr>
            <a:normAutofit/>
          </a:bodyPr>
          <a:lstStyle/>
          <a:p>
            <a:r>
              <a:rPr lang="tr-TR" sz="3600" dirty="0" smtClean="0"/>
              <a:t>Devlet desteği ödemesi yapılan alanlar</a:t>
            </a:r>
            <a:endParaRPr lang="tr-TR" sz="3600" dirty="0"/>
          </a:p>
        </p:txBody>
      </p:sp>
    </p:spTree>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20000"/>
          </a:bodyPr>
          <a:lstStyle/>
          <a:p>
            <a:pPr algn="ctr">
              <a:buNone/>
            </a:pPr>
            <a:r>
              <a:rPr lang="tr-TR" sz="3600" dirty="0" smtClean="0"/>
              <a:t>Eğitim Birimlerinin İşlevselliği ve Önemi İşbaşı eğitim açısından sağladığı fırsatlar ve özel sektörle etkileşim arttıkça niteliği artan mesleki ve teknik eğitimin öğrencilere kendilerini geliştirme açısından birçok imkân vermektedir. Bu imkânlar, okul-öğrenci-işveren açısından;</a:t>
            </a:r>
            <a:endParaRPr lang="tr-TR" sz="3600" dirty="0"/>
          </a:p>
        </p:txBody>
      </p:sp>
      <p:sp>
        <p:nvSpPr>
          <p:cNvPr id="2" name="1 Başlık"/>
          <p:cNvSpPr>
            <a:spLocks noGrp="1"/>
          </p:cNvSpPr>
          <p:nvPr>
            <p:ph type="title"/>
          </p:nvPr>
        </p:nvSpPr>
        <p:spPr/>
        <p:txBody>
          <a:bodyPr>
            <a:normAutofit/>
          </a:bodyPr>
          <a:lstStyle/>
          <a:p>
            <a:r>
              <a:rPr lang="tr-TR" sz="3600" dirty="0" smtClean="0"/>
              <a:t>İşletmelerde Eğitim Birimi Kurulması</a:t>
            </a:r>
            <a:endParaRPr lang="tr-TR" sz="3600" dirty="0"/>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2204864"/>
            <a:ext cx="8784976" cy="4536504"/>
          </a:xfrm>
        </p:spPr>
        <p:txBody>
          <a:bodyPr>
            <a:normAutofit/>
          </a:bodyPr>
          <a:lstStyle/>
          <a:p>
            <a:r>
              <a:rPr lang="tr-TR" dirty="0" smtClean="0"/>
              <a:t>Birçok sektörde işbaşı eğitim olanaklarının artması, </a:t>
            </a:r>
          </a:p>
          <a:p>
            <a:pPr>
              <a:buNone/>
            </a:pPr>
            <a:r>
              <a:rPr lang="tr-TR" dirty="0" smtClean="0"/>
              <a:t>• Mesleki derslere İşletmede üretim yapan sektör temsilcilerinin katılması, </a:t>
            </a:r>
          </a:p>
          <a:p>
            <a:pPr>
              <a:buNone/>
            </a:pPr>
            <a:r>
              <a:rPr lang="tr-TR" dirty="0" smtClean="0"/>
              <a:t>• Üretim yapan birçok kuruma ait süreçlerin gözlenebilmesi ve karşılaştırılabilmesi, </a:t>
            </a:r>
          </a:p>
          <a:p>
            <a:pPr>
              <a:buNone/>
            </a:pPr>
            <a:r>
              <a:rPr lang="tr-TR" dirty="0" smtClean="0"/>
              <a:t>• Öğrencilerin işletmede üretim süreçlerini sürekli gözlemleyebilmeleri dolayısıyla istihdam alanlarını yakından tanıyabilmeleridir. </a:t>
            </a:r>
          </a:p>
          <a:p>
            <a:pPr>
              <a:buNone/>
            </a:pPr>
            <a:r>
              <a:rPr lang="tr-TR" dirty="0" smtClean="0"/>
              <a:t>• İşletmeler mesleki eğitimde öğrencilerin uygulama becerilerini geliştirmek için önemli bir potansiyele sahiptir. </a:t>
            </a:r>
            <a:endParaRPr lang="tr-TR" dirty="0"/>
          </a:p>
        </p:txBody>
      </p:sp>
      <p:sp>
        <p:nvSpPr>
          <p:cNvPr id="5" name="1 Başlık"/>
          <p:cNvSpPr>
            <a:spLocks noGrp="1"/>
          </p:cNvSpPr>
          <p:nvPr>
            <p:ph type="title"/>
          </p:nvPr>
        </p:nvSpPr>
        <p:spPr>
          <a:xfrm>
            <a:off x="457200" y="338328"/>
            <a:ext cx="8229600" cy="1252728"/>
          </a:xfrm>
        </p:spPr>
        <p:txBody>
          <a:bodyPr>
            <a:normAutofit/>
          </a:bodyPr>
          <a:lstStyle/>
          <a:p>
            <a:r>
              <a:rPr lang="tr-TR" sz="3600" dirty="0" smtClean="0"/>
              <a:t>İşletmelerde Eğitim Birimi Kurulması</a:t>
            </a:r>
            <a:endParaRPr lang="tr-TR" sz="3600" dirty="0"/>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2564904"/>
            <a:ext cx="8784976" cy="3960440"/>
          </a:xfrm>
        </p:spPr>
        <p:txBody>
          <a:bodyPr>
            <a:normAutofit/>
          </a:bodyPr>
          <a:lstStyle/>
          <a:p>
            <a:r>
              <a:rPr lang="tr-TR" dirty="0" smtClean="0"/>
              <a:t>Mezunların istihdam olanaklarını zenginleştireceği ve işbaşı eğitimi yaptığı işletmede istihdam edilen mezun oranını %75 artıracağı düşünülmektedir. </a:t>
            </a:r>
          </a:p>
          <a:p>
            <a:pPr>
              <a:buNone/>
            </a:pPr>
            <a:r>
              <a:rPr lang="tr-TR" dirty="0" smtClean="0"/>
              <a:t>• İşverenler eğitim sürecinin tamamına dâhil edilmekte, </a:t>
            </a:r>
          </a:p>
          <a:p>
            <a:pPr>
              <a:buNone/>
            </a:pPr>
            <a:r>
              <a:rPr lang="tr-TR" dirty="0" smtClean="0"/>
              <a:t>• Öğrencilerimizin işletmedeki beceri eğitimleri birlikte planlanmakta, </a:t>
            </a:r>
          </a:p>
          <a:p>
            <a:pPr>
              <a:buNone/>
            </a:pPr>
            <a:r>
              <a:rPr lang="tr-TR" dirty="0" smtClean="0"/>
              <a:t>• İstihdam öncelikli, istihdam garantili eğitim verilmekte, </a:t>
            </a:r>
          </a:p>
          <a:p>
            <a:pPr>
              <a:buNone/>
            </a:pPr>
            <a:r>
              <a:rPr lang="tr-TR" dirty="0" smtClean="0"/>
              <a:t>• Bizzat çalışarak öğrenen daha dinamik bir insan kaynağına kavuşulacaktır.</a:t>
            </a:r>
            <a:endParaRPr lang="tr-TR" dirty="0"/>
          </a:p>
        </p:txBody>
      </p:sp>
      <p:sp>
        <p:nvSpPr>
          <p:cNvPr id="4" name="1 Başlık"/>
          <p:cNvSpPr>
            <a:spLocks noGrp="1"/>
          </p:cNvSpPr>
          <p:nvPr>
            <p:ph type="title"/>
          </p:nvPr>
        </p:nvSpPr>
        <p:spPr>
          <a:xfrm>
            <a:off x="457200" y="338328"/>
            <a:ext cx="8229600" cy="1252728"/>
          </a:xfrm>
        </p:spPr>
        <p:txBody>
          <a:bodyPr>
            <a:normAutofit/>
          </a:bodyPr>
          <a:lstStyle/>
          <a:p>
            <a:r>
              <a:rPr lang="tr-TR" sz="3600" dirty="0" smtClean="0"/>
              <a:t>İşletmelerde Eğitim Birimi Kurulması</a:t>
            </a:r>
            <a:endParaRPr lang="tr-TR" sz="3600" dirty="0"/>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20000"/>
          </a:bodyPr>
          <a:lstStyle/>
          <a:p>
            <a:pPr marL="0" indent="0">
              <a:buNone/>
            </a:pPr>
            <a:r>
              <a:rPr lang="tr-TR" dirty="0" smtClean="0"/>
              <a:t>Dayanak</a:t>
            </a:r>
            <a:endParaRPr lang="tr-TR" dirty="0"/>
          </a:p>
          <a:p>
            <a:pPr marL="0" indent="0">
              <a:buNone/>
            </a:pPr>
            <a:r>
              <a:rPr lang="tr-TR" dirty="0"/>
              <a:t> </a:t>
            </a:r>
            <a:endParaRPr lang="tr-TR" dirty="0" smtClean="0"/>
          </a:p>
          <a:p>
            <a:pPr marL="0" indent="0">
              <a:buNone/>
            </a:pPr>
            <a:r>
              <a:rPr lang="tr-TR" dirty="0" smtClean="0"/>
              <a:t>3308 </a:t>
            </a:r>
            <a:r>
              <a:rPr lang="tr-TR" dirty="0"/>
              <a:t>sayılı Mesleki Eğitim Kanununun Eğitim ve Çalışma başlıklı 12. Maddesinin 2. </a:t>
            </a:r>
            <a:r>
              <a:rPr lang="tr-TR" dirty="0" smtClean="0"/>
              <a:t>fıkrası;</a:t>
            </a:r>
          </a:p>
          <a:p>
            <a:pPr marL="0" indent="0">
              <a:buNone/>
            </a:pPr>
            <a:endParaRPr lang="tr-TR" dirty="0"/>
          </a:p>
          <a:p>
            <a:pPr marL="0" indent="0">
              <a:buNone/>
            </a:pPr>
            <a:r>
              <a:rPr lang="tr-TR" dirty="0" smtClean="0"/>
              <a:t>“</a:t>
            </a:r>
            <a:r>
              <a:rPr lang="tr-TR" dirty="0"/>
              <a:t>Aday çırak ve çıraklar, pratik eğitimlerini işyerlerinde, işyerindeki eksik kalan pratik eğitimleri ile teorik eğitimlerini mesleki ve teknik eğitim okul ve kurumlarında veya Bakanlıkça uygun görülen işyerlerinin eğitim birimlerinde yapar.” </a:t>
            </a:r>
          </a:p>
          <a:p>
            <a:pPr marL="0" indent="0">
              <a:buNone/>
            </a:pPr>
            <a:r>
              <a:rPr lang="tr-TR" dirty="0"/>
              <a:t>	</a:t>
            </a:r>
          </a:p>
          <a:p>
            <a:pPr marL="0" indent="0">
              <a:buNone/>
            </a:pPr>
            <a:endParaRPr lang="tr-TR" dirty="0"/>
          </a:p>
        </p:txBody>
      </p:sp>
      <p:sp>
        <p:nvSpPr>
          <p:cNvPr id="2" name="1 Başlık"/>
          <p:cNvSpPr>
            <a:spLocks noGrp="1"/>
          </p:cNvSpPr>
          <p:nvPr>
            <p:ph type="title"/>
          </p:nvPr>
        </p:nvSpPr>
        <p:spPr/>
        <p:txBody>
          <a:bodyPr>
            <a:normAutofit/>
          </a:bodyPr>
          <a:lstStyle/>
          <a:p>
            <a:r>
              <a:rPr lang="tr-TR" sz="4000" dirty="0" smtClean="0"/>
              <a:t>Nasıl Kurulur</a:t>
            </a:r>
            <a:endParaRPr lang="tr-TR" sz="4000" dirty="0"/>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buNone/>
            </a:pPr>
            <a:r>
              <a:rPr lang="tr-TR" b="1" dirty="0" smtClean="0"/>
              <a:t>3308 </a:t>
            </a:r>
            <a:r>
              <a:rPr lang="tr-TR" b="1" dirty="0"/>
              <a:t>sayılı Mesleki Eğitim Kanunu</a:t>
            </a:r>
            <a:r>
              <a:rPr lang="tr-TR" dirty="0"/>
              <a:t>, Tanımlar kısmında; </a:t>
            </a:r>
            <a:endParaRPr lang="tr-TR" dirty="0" smtClean="0"/>
          </a:p>
          <a:p>
            <a:pPr marL="0" indent="0">
              <a:buNone/>
            </a:pPr>
            <a:endParaRPr lang="tr-TR" dirty="0" smtClean="0"/>
          </a:p>
          <a:p>
            <a:pPr marL="0" indent="0">
              <a:buNone/>
            </a:pPr>
            <a:r>
              <a:rPr lang="tr-TR" b="1" dirty="0" smtClean="0"/>
              <a:t>“</a:t>
            </a:r>
            <a:r>
              <a:rPr lang="tr-TR" b="1" dirty="0"/>
              <a:t>Eğitim Birimi”</a:t>
            </a:r>
            <a:r>
              <a:rPr lang="tr-TR" dirty="0"/>
              <a:t>, 3308 sayılı kanun kapsamında öğrencilerin teorik ve beceri eğitimi, staj veya tamamlayıcı eğitim ile işletme personelinin eğitimi amacıyla işletmeler tarafından oluşturulan, gerekli araç, gereç ve donanıma sahip eğitim ortamı olarak tanımlanmıştır. </a:t>
            </a:r>
          </a:p>
          <a:p>
            <a:pPr marL="0" indent="0">
              <a:buNone/>
            </a:pPr>
            <a:endParaRPr lang="tr-TR" dirty="0"/>
          </a:p>
          <a:p>
            <a:pPr marL="0" indent="0">
              <a:buNone/>
            </a:pPr>
            <a:endParaRPr lang="tr-TR" dirty="0"/>
          </a:p>
        </p:txBody>
      </p:sp>
      <p:sp>
        <p:nvSpPr>
          <p:cNvPr id="2" name="Başlık 1"/>
          <p:cNvSpPr>
            <a:spLocks noGrp="1"/>
          </p:cNvSpPr>
          <p:nvPr>
            <p:ph type="title"/>
          </p:nvPr>
        </p:nvSpPr>
        <p:spPr/>
        <p:txBody>
          <a:bodyPr>
            <a:normAutofit/>
          </a:bodyPr>
          <a:lstStyle/>
          <a:p>
            <a:r>
              <a:rPr lang="tr-TR" sz="4000" dirty="0" smtClean="0"/>
              <a:t>Eğitim Birimi</a:t>
            </a:r>
            <a:endParaRPr lang="tr-TR" sz="4000" dirty="0"/>
          </a:p>
        </p:txBody>
      </p:sp>
    </p:spTree>
    <p:extLst>
      <p:ext uri="{BB962C8B-B14F-4D97-AF65-F5344CB8AC3E}">
        <p14:creationId xmlns:p14="http://schemas.microsoft.com/office/powerpoint/2010/main" val="4026325402"/>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3212976"/>
            <a:ext cx="8229600" cy="3185195"/>
          </a:xfrm>
        </p:spPr>
        <p:txBody>
          <a:bodyPr>
            <a:normAutofit/>
          </a:bodyPr>
          <a:lstStyle/>
          <a:p>
            <a:pPr marL="0" indent="0">
              <a:buNone/>
            </a:pPr>
            <a:r>
              <a:rPr lang="tr-TR" dirty="0" smtClean="0"/>
              <a:t>"</a:t>
            </a:r>
            <a:r>
              <a:rPr lang="tr-TR" b="1" dirty="0"/>
              <a:t>İşletmelerde Meslek Eğitimi</a:t>
            </a:r>
            <a:r>
              <a:rPr lang="tr-TR" dirty="0"/>
              <a:t>" başlıklı 18'inci maddesinde; </a:t>
            </a:r>
            <a:endParaRPr lang="tr-TR" dirty="0" smtClean="0"/>
          </a:p>
          <a:p>
            <a:pPr marL="0" indent="0">
              <a:buNone/>
            </a:pPr>
            <a:endParaRPr lang="tr-TR" dirty="0" smtClean="0"/>
          </a:p>
          <a:p>
            <a:pPr marL="0" indent="0">
              <a:buNone/>
            </a:pPr>
            <a:r>
              <a:rPr lang="tr-TR" dirty="0" smtClean="0"/>
              <a:t>"</a:t>
            </a:r>
            <a:r>
              <a:rPr lang="tr-TR" dirty="0"/>
              <a:t>Bu madde kapsamında on ve daha fazla öğrenciye beceri eğitimi, staj ve tamamlayıcı eğitim yaptıracak işletmeler bu amaçla bir eğitim birimi kurar. Bu birimde, yapılan eğitim için alanında ustalık yeterliğine sahip ve iş pedagojisi eğitimi almış usta öğretici veya eğitici personel görevlendirilir." </a:t>
            </a:r>
          </a:p>
          <a:p>
            <a:endParaRPr lang="tr-TR" dirty="0"/>
          </a:p>
          <a:p>
            <a:pPr marL="0" indent="0">
              <a:buNone/>
            </a:pPr>
            <a:endParaRPr lang="tr-TR" dirty="0"/>
          </a:p>
        </p:txBody>
      </p:sp>
      <p:sp>
        <p:nvSpPr>
          <p:cNvPr id="4" name="İçerik Yer Tutucusu 2"/>
          <p:cNvSpPr txBox="1">
            <a:spLocks/>
          </p:cNvSpPr>
          <p:nvPr/>
        </p:nvSpPr>
        <p:spPr>
          <a:xfrm>
            <a:off x="611560" y="548681"/>
            <a:ext cx="8229600" cy="1008112"/>
          </a:xfrm>
          <a:prstGeom prst="rect">
            <a:avLst/>
          </a:prstGeom>
        </p:spPr>
        <p:txBody>
          <a:bodyPr vert="horz" lIns="91440" tIns="45720" rIns="91440" bIns="45720" rtlCol="0" anchor="ctr">
            <a:normAutofit/>
          </a:bodyPr>
          <a:lstStyle>
            <a:lvl1pPr algn="ctr">
              <a:spcBef>
                <a:spcPct val="0"/>
              </a:spcBef>
              <a:buNone/>
              <a:defRPr sz="4000">
                <a:solidFill>
                  <a:srgbClr val="FFFFFF"/>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tr-TR" dirty="0"/>
              <a:t>İşletmelerde Meslek Eğitimi</a:t>
            </a:r>
          </a:p>
          <a:p>
            <a:endParaRPr lang="tr-TR" dirty="0"/>
          </a:p>
        </p:txBody>
      </p:sp>
    </p:spTree>
    <p:extLst>
      <p:ext uri="{BB962C8B-B14F-4D97-AF65-F5344CB8AC3E}">
        <p14:creationId xmlns:p14="http://schemas.microsoft.com/office/powerpoint/2010/main" val="76547556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Meslekieğitimpolitikabelgesigenelge.png"/>
          <p:cNvPicPr>
            <a:picLocks noGrp="1" noChangeAspect="1"/>
          </p:cNvPicPr>
          <p:nvPr>
            <p:ph idx="1"/>
          </p:nvPr>
        </p:nvPicPr>
        <p:blipFill>
          <a:blip r:embed="rId2" cstate="print"/>
          <a:stretch>
            <a:fillRect/>
          </a:stretch>
        </p:blipFill>
        <p:spPr>
          <a:xfrm>
            <a:off x="1835696" y="260648"/>
            <a:ext cx="5616624" cy="6325116"/>
          </a:xfrm>
        </p:spPr>
      </p:pic>
    </p:spTree>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buNone/>
            </a:pPr>
            <a:r>
              <a:rPr lang="tr-TR" dirty="0" smtClean="0"/>
              <a:t>"</a:t>
            </a:r>
            <a:r>
              <a:rPr lang="tr-TR" b="1" dirty="0"/>
              <a:t>Teorik eğitim</a:t>
            </a:r>
            <a:r>
              <a:rPr lang="tr-TR" dirty="0"/>
              <a:t>" başlıklı 20'nci maddesi birinci fıkrasında; </a:t>
            </a:r>
            <a:endParaRPr lang="tr-TR" dirty="0" smtClean="0"/>
          </a:p>
          <a:p>
            <a:pPr marL="0" indent="0">
              <a:buNone/>
            </a:pPr>
            <a:endParaRPr lang="tr-TR" dirty="0"/>
          </a:p>
          <a:p>
            <a:pPr marL="0" indent="0">
              <a:buNone/>
            </a:pPr>
            <a:r>
              <a:rPr lang="tr-TR" dirty="0" smtClean="0"/>
              <a:t>"</a:t>
            </a:r>
            <a:r>
              <a:rPr lang="tr-TR" dirty="0"/>
              <a:t>İşletmelerde beceri eğitimi gören öğrencilerin teorik eğitimi, mesleki ve teknik eğitim okul ve kurumlarında veya işletmelerin eğitim birimlerinde yapılır." </a:t>
            </a:r>
          </a:p>
          <a:p>
            <a:pPr marL="0" indent="0">
              <a:buNone/>
            </a:pPr>
            <a:endParaRPr lang="tr-TR" dirty="0"/>
          </a:p>
          <a:p>
            <a:pPr marL="0" indent="0">
              <a:buNone/>
            </a:pPr>
            <a:endParaRPr lang="tr-TR" dirty="0"/>
          </a:p>
        </p:txBody>
      </p:sp>
      <p:sp>
        <p:nvSpPr>
          <p:cNvPr id="4" name="İçerik Yer Tutucusu 2"/>
          <p:cNvSpPr txBox="1">
            <a:spLocks/>
          </p:cNvSpPr>
          <p:nvPr/>
        </p:nvSpPr>
        <p:spPr>
          <a:xfrm>
            <a:off x="611560" y="548681"/>
            <a:ext cx="8229600" cy="1008112"/>
          </a:xfrm>
          <a:prstGeom prst="rect">
            <a:avLst/>
          </a:prstGeom>
        </p:spPr>
        <p:txBody>
          <a:bodyPr vert="horz" lIns="91440" tIns="45720" rIns="91440" bIns="45720" rtlCol="0" anchor="ctr">
            <a:normAutofit/>
          </a:bodyPr>
          <a:lstStyle>
            <a:defPPr>
              <a:defRPr lang="tr-TR"/>
            </a:defPPr>
            <a:lvl1pPr algn="ctr">
              <a:spcBef>
                <a:spcPct val="0"/>
              </a:spcBef>
              <a:buNone/>
              <a:defRPr sz="4000">
                <a:solidFill>
                  <a:srgbClr val="FFFFFF"/>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tr-TR" dirty="0"/>
              <a:t>Teorik eğitim </a:t>
            </a:r>
          </a:p>
        </p:txBody>
      </p:sp>
    </p:spTree>
    <p:extLst>
      <p:ext uri="{BB962C8B-B14F-4D97-AF65-F5344CB8AC3E}">
        <p14:creationId xmlns:p14="http://schemas.microsoft.com/office/powerpoint/2010/main" val="324228004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204865"/>
            <a:ext cx="8229600" cy="4104456"/>
          </a:xfrm>
        </p:spPr>
        <p:txBody>
          <a:bodyPr>
            <a:normAutofit/>
          </a:bodyPr>
          <a:lstStyle/>
          <a:p>
            <a:pPr marL="0" indent="0">
              <a:buNone/>
            </a:pPr>
            <a:r>
              <a:rPr lang="tr-TR" b="1" dirty="0" smtClean="0"/>
              <a:t>İşletmeler </a:t>
            </a:r>
            <a:r>
              <a:rPr lang="tr-TR" b="1" dirty="0"/>
              <a:t>yönetim kurulu kararı alarak diğer başvuru </a:t>
            </a:r>
            <a:r>
              <a:rPr lang="tr-TR" b="1" dirty="0" smtClean="0"/>
              <a:t>evrakıyla</a:t>
            </a:r>
          </a:p>
          <a:p>
            <a:pPr marL="0" indent="0">
              <a:buNone/>
            </a:pPr>
            <a:r>
              <a:rPr lang="tr-TR" dirty="0" smtClean="0"/>
              <a:t>Usta öğretici eğitici personel </a:t>
            </a:r>
          </a:p>
          <a:p>
            <a:pPr marL="0" indent="0">
              <a:buNone/>
            </a:pPr>
            <a:r>
              <a:rPr lang="tr-TR" dirty="0"/>
              <a:t>D</a:t>
            </a:r>
            <a:r>
              <a:rPr lang="tr-TR" dirty="0" smtClean="0"/>
              <a:t>ers programı</a:t>
            </a:r>
          </a:p>
          <a:p>
            <a:pPr marL="0" indent="0">
              <a:buNone/>
            </a:pPr>
            <a:r>
              <a:rPr lang="tr-TR" dirty="0"/>
              <a:t>T</a:t>
            </a:r>
            <a:r>
              <a:rPr lang="tr-TR" dirty="0" smtClean="0"/>
              <a:t>alep dilekçesi</a:t>
            </a:r>
          </a:p>
          <a:p>
            <a:pPr marL="0" indent="0">
              <a:buNone/>
            </a:pPr>
            <a:r>
              <a:rPr lang="tr-TR" dirty="0" smtClean="0"/>
              <a:t>birlikte </a:t>
            </a:r>
            <a:r>
              <a:rPr lang="tr-TR" dirty="0"/>
              <a:t>bünyesinde eğitim birimi açılması başvurusunda bulunur. İl/ilçe işletme belirleme komisyonları eğitim birimi açmak isteyen işletmelere giderek işletme uygunluk raporu düzenler. Bu doğrultuda uygun görülen işletmeler için Valilik Onayı ve Bakanlık uygun görüşü alınır. 	</a:t>
            </a:r>
          </a:p>
          <a:p>
            <a:pPr marL="0" indent="0">
              <a:buNone/>
            </a:pPr>
            <a:endParaRPr lang="tr-TR" dirty="0"/>
          </a:p>
        </p:txBody>
      </p:sp>
      <p:sp>
        <p:nvSpPr>
          <p:cNvPr id="2" name="Dikdörtgen 1"/>
          <p:cNvSpPr/>
          <p:nvPr/>
        </p:nvSpPr>
        <p:spPr>
          <a:xfrm>
            <a:off x="611560" y="620688"/>
            <a:ext cx="7920880" cy="1200329"/>
          </a:xfrm>
          <a:prstGeom prst="rect">
            <a:avLst/>
          </a:prstGeom>
        </p:spPr>
        <p:txBody>
          <a:bodyPr vert="horz" lIns="91440" tIns="45720" rIns="91440" bIns="45720" rtlCol="0">
            <a:normAutofit/>
          </a:bodyPr>
          <a:lstStyle/>
          <a:p>
            <a:pPr algn="ctr">
              <a:spcBef>
                <a:spcPct val="20000"/>
              </a:spcBef>
              <a:buClr>
                <a:schemeClr val="accent1"/>
              </a:buClr>
              <a:buSzPct val="100000"/>
              <a:buFont typeface="Symbol" pitchFamily="18" charset="2"/>
              <a:buNone/>
            </a:pPr>
            <a:r>
              <a:rPr lang="tr-TR" sz="4000" dirty="0">
                <a:solidFill>
                  <a:srgbClr val="FFFFFF"/>
                </a:solidFill>
                <a:latin typeface="+mj-lt"/>
                <a:ea typeface="+mj-ea"/>
                <a:cs typeface="+mj-cs"/>
              </a:rPr>
              <a:t>Başvuru evrakları</a:t>
            </a:r>
          </a:p>
        </p:txBody>
      </p:sp>
    </p:spTree>
    <p:extLst>
      <p:ext uri="{BB962C8B-B14F-4D97-AF65-F5344CB8AC3E}">
        <p14:creationId xmlns:p14="http://schemas.microsoft.com/office/powerpoint/2010/main" val="3364294097"/>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buNone/>
            </a:pPr>
            <a:r>
              <a:rPr lang="tr-TR" dirty="0" smtClean="0"/>
              <a:t>Usta öğretici</a:t>
            </a:r>
          </a:p>
          <a:p>
            <a:pPr marL="0" indent="0">
              <a:buNone/>
            </a:pPr>
            <a:r>
              <a:rPr lang="tr-TR" dirty="0"/>
              <a:t>U</a:t>
            </a:r>
            <a:r>
              <a:rPr lang="tr-TR" dirty="0" smtClean="0"/>
              <a:t>stalık </a:t>
            </a:r>
            <a:r>
              <a:rPr lang="tr-TR" dirty="0"/>
              <a:t>yeterliğini kazanmış; aday çırak, çırak, kalfa ile mesleki ve teknik eğitim okul ve kurumları öğrencilerinin işyerindeki eğitiminden sorumlu; mesleki eğitim tekniklerini bilen ve uygulayan kişiyi</a:t>
            </a:r>
            <a:r>
              <a:rPr lang="tr-TR" dirty="0" smtClean="0"/>
              <a:t>;</a:t>
            </a:r>
          </a:p>
          <a:p>
            <a:pPr marL="0" indent="0">
              <a:buNone/>
            </a:pPr>
            <a:endParaRPr lang="tr-TR" dirty="0"/>
          </a:p>
          <a:p>
            <a:pPr marL="0" indent="0">
              <a:buNone/>
            </a:pPr>
            <a:r>
              <a:rPr lang="tr-TR" dirty="0" smtClean="0"/>
              <a:t>Mühendis </a:t>
            </a:r>
            <a:r>
              <a:rPr lang="tr-TR" dirty="0" err="1" smtClean="0"/>
              <a:t>Ünvanı</a:t>
            </a:r>
            <a:r>
              <a:rPr lang="tr-TR" dirty="0" smtClean="0"/>
              <a:t> taşıyan çalışanlar uzaktan eğitimi tamamladıktan sonra E-sınav ile belgeyi edinebilirler.</a:t>
            </a:r>
            <a:endParaRPr lang="tr-TR" dirty="0"/>
          </a:p>
        </p:txBody>
      </p:sp>
      <p:sp>
        <p:nvSpPr>
          <p:cNvPr id="3" name="Başlık 2"/>
          <p:cNvSpPr>
            <a:spLocks noGrp="1"/>
          </p:cNvSpPr>
          <p:nvPr>
            <p:ph type="title"/>
          </p:nvPr>
        </p:nvSpPr>
        <p:spPr/>
        <p:txBody>
          <a:bodyPr/>
          <a:lstStyle/>
          <a:p>
            <a:r>
              <a:rPr lang="tr-TR" dirty="0" smtClean="0"/>
              <a:t>Usta Öğretici Belgesi</a:t>
            </a:r>
            <a:endParaRPr lang="tr-TR" dirty="0"/>
          </a:p>
        </p:txBody>
      </p:sp>
    </p:spTree>
    <p:extLst>
      <p:ext uri="{BB962C8B-B14F-4D97-AF65-F5344CB8AC3E}">
        <p14:creationId xmlns:p14="http://schemas.microsoft.com/office/powerpoint/2010/main" val="103159658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p:txBody>
          <a:bodyPr/>
          <a:lstStyle/>
          <a:p>
            <a:r>
              <a:rPr lang="tr-TR" dirty="0" smtClean="0"/>
              <a:t>İşyeri Eğitim biriminde sorumlu müdür</a:t>
            </a:r>
          </a:p>
          <a:p>
            <a:r>
              <a:rPr lang="tr-TR" dirty="0" smtClean="0"/>
              <a:t>Öğretmenler odası</a:t>
            </a:r>
          </a:p>
          <a:p>
            <a:r>
              <a:rPr lang="tr-TR" dirty="0" smtClean="0"/>
              <a:t>Derslikler</a:t>
            </a:r>
          </a:p>
          <a:p>
            <a:r>
              <a:rPr lang="tr-TR" dirty="0" smtClean="0"/>
              <a:t>Tuvaletler (Personelden ayrı)</a:t>
            </a:r>
          </a:p>
          <a:p>
            <a:r>
              <a:rPr lang="tr-TR" dirty="0" smtClean="0"/>
              <a:t>Eğitim günlerinde Üretim ortamına geçiş engellenecek.</a:t>
            </a:r>
            <a:endParaRPr lang="tr-TR" dirty="0"/>
          </a:p>
        </p:txBody>
      </p:sp>
      <p:sp>
        <p:nvSpPr>
          <p:cNvPr id="2" name="Başlık 1"/>
          <p:cNvSpPr>
            <a:spLocks noGrp="1"/>
          </p:cNvSpPr>
          <p:nvPr>
            <p:ph type="title"/>
          </p:nvPr>
        </p:nvSpPr>
        <p:spPr/>
        <p:txBody>
          <a:bodyPr>
            <a:normAutofit/>
          </a:bodyPr>
          <a:lstStyle/>
          <a:p>
            <a:r>
              <a:rPr lang="tr-TR" sz="3600" dirty="0" smtClean="0"/>
              <a:t>İşyeri Eğitim Biriminde Olması Gerekenler</a:t>
            </a:r>
            <a:endParaRPr lang="tr-TR" sz="3600" dirty="0"/>
          </a:p>
        </p:txBody>
      </p:sp>
    </p:spTree>
    <p:extLst>
      <p:ext uri="{BB962C8B-B14F-4D97-AF65-F5344CB8AC3E}">
        <p14:creationId xmlns:p14="http://schemas.microsoft.com/office/powerpoint/2010/main" val="1697158873"/>
      </p:ext>
    </p:extLst>
  </p:cSld>
  <p:clrMapOvr>
    <a:masterClrMapping/>
  </p:clrMapOvr>
  <p:transition spd="slow">
    <p:wheel spokes="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9881" y="5805264"/>
            <a:ext cx="8229600" cy="1617044"/>
          </a:xfrm>
        </p:spPr>
        <p:txBody>
          <a:bodyPr>
            <a:normAutofit/>
          </a:bodyPr>
          <a:lstStyle/>
          <a:p>
            <a:pPr marL="0" indent="0" algn="ctr">
              <a:buNone/>
            </a:pPr>
            <a:r>
              <a:rPr lang="tr-TR" sz="5400" dirty="0" smtClean="0"/>
              <a:t>TEŞEKKÜRLER</a:t>
            </a:r>
          </a:p>
        </p:txBody>
      </p:sp>
      <p:sp>
        <p:nvSpPr>
          <p:cNvPr id="4" name="İçerik Yer Tutucusu 2"/>
          <p:cNvSpPr txBox="1">
            <a:spLocks/>
          </p:cNvSpPr>
          <p:nvPr/>
        </p:nvSpPr>
        <p:spPr>
          <a:xfrm>
            <a:off x="-108520" y="2629262"/>
            <a:ext cx="9433048" cy="1152128"/>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Font typeface="Symbol" pitchFamily="18" charset="2"/>
              <a:buNone/>
            </a:pPr>
            <a:r>
              <a:rPr lang="tr-TR" sz="4800" dirty="0" smtClean="0"/>
              <a:t>HERKESİN BİR MESLEĞİ OLMALI</a:t>
            </a:r>
          </a:p>
        </p:txBody>
      </p:sp>
      <p:sp>
        <p:nvSpPr>
          <p:cNvPr id="5" name="İçerik Yer Tutucusu 2"/>
          <p:cNvSpPr txBox="1">
            <a:spLocks/>
          </p:cNvSpPr>
          <p:nvPr/>
        </p:nvSpPr>
        <p:spPr>
          <a:xfrm>
            <a:off x="27401" y="3781390"/>
            <a:ext cx="9433048" cy="1617044"/>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Font typeface="Symbol" pitchFamily="18" charset="2"/>
              <a:buNone/>
            </a:pPr>
            <a:r>
              <a:rPr lang="tr-TR" sz="4800" dirty="0" smtClean="0"/>
              <a:t>MESLEK LİSESİ</a:t>
            </a:r>
          </a:p>
          <a:p>
            <a:pPr marL="0" indent="0" algn="ctr">
              <a:buFont typeface="Symbol" pitchFamily="18" charset="2"/>
              <a:buNone/>
            </a:pPr>
            <a:r>
              <a:rPr lang="tr-TR" sz="4800" dirty="0" smtClean="0"/>
              <a:t>MEMLEKET MESELESİ</a:t>
            </a:r>
          </a:p>
        </p:txBody>
      </p:sp>
    </p:spTree>
    <p:extLst>
      <p:ext uri="{BB962C8B-B14F-4D97-AF65-F5344CB8AC3E}">
        <p14:creationId xmlns:p14="http://schemas.microsoft.com/office/powerpoint/2010/main" val="210302235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2780928"/>
            <a:ext cx="8229600" cy="3600400"/>
          </a:xfrm>
        </p:spPr>
        <p:txBody>
          <a:bodyPr>
            <a:normAutofit/>
          </a:bodyPr>
          <a:lstStyle/>
          <a:p>
            <a:pPr algn="ctr">
              <a:buNone/>
            </a:pPr>
            <a:r>
              <a:rPr lang="tr-TR" dirty="0" smtClean="0"/>
              <a:t>Mesleki ve Teknik Eğitim Politika Belgesi, Türkiye’de mesleki ve teknik eğitimin mevcut durumunun ve sorun alanlarının ortaya konulması ile mesleki ve teknik eğitimin geliştirilmesine yönelik politika ve stratejilerin belirlenmesi amacıyla hazırlanmıştır. Hazırlık aşamasında mesleki ve teknik eğitim sürecini etkileyen üst politika dokümanları incelenmiş, bu sürecin etkilediği ve etkilendiği paydaşlarla istişare toplantıları yapılarak sorun ve çözüm stratejilerine odaklanılmıştır.</a:t>
            </a:r>
            <a:endParaRPr lang="tr-TR" dirty="0"/>
          </a:p>
        </p:txBody>
      </p:sp>
      <p:sp>
        <p:nvSpPr>
          <p:cNvPr id="4" name="1 Başlık"/>
          <p:cNvSpPr>
            <a:spLocks noGrp="1"/>
          </p:cNvSpPr>
          <p:nvPr>
            <p:ph type="title"/>
          </p:nvPr>
        </p:nvSpPr>
        <p:spPr>
          <a:xfrm>
            <a:off x="539552" y="404664"/>
            <a:ext cx="8229600" cy="1143000"/>
          </a:xfrm>
        </p:spPr>
        <p:txBody>
          <a:bodyPr>
            <a:normAutofit/>
          </a:bodyPr>
          <a:lstStyle/>
          <a:p>
            <a:r>
              <a:rPr lang="tr-TR" sz="3200" dirty="0" smtClean="0"/>
              <a:t>Mesleki ve Teknik Eğitim Politika Belgesi</a:t>
            </a:r>
            <a:endParaRPr lang="tr-TR" sz="3200"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herkesinmesleğiolmalı.jpg"/>
          <p:cNvPicPr>
            <a:picLocks noGrp="1" noChangeAspect="1"/>
          </p:cNvPicPr>
          <p:nvPr>
            <p:ph idx="1"/>
          </p:nvPr>
        </p:nvPicPr>
        <p:blipFill>
          <a:blip r:embed="rId2" cstate="print"/>
          <a:stretch>
            <a:fillRect/>
          </a:stretch>
        </p:blipFill>
        <p:spPr>
          <a:xfrm>
            <a:off x="0" y="2924944"/>
            <a:ext cx="8867923" cy="2264600"/>
          </a:xfrm>
        </p:spPr>
      </p:pic>
      <p:sp>
        <p:nvSpPr>
          <p:cNvPr id="2" name="1 Başlık"/>
          <p:cNvSpPr>
            <a:spLocks noGrp="1"/>
          </p:cNvSpPr>
          <p:nvPr>
            <p:ph type="title"/>
          </p:nvPr>
        </p:nvSpPr>
        <p:spPr>
          <a:xfrm>
            <a:off x="539552" y="404664"/>
            <a:ext cx="8229600" cy="1143000"/>
          </a:xfrm>
        </p:spPr>
        <p:txBody>
          <a:bodyPr>
            <a:normAutofit/>
          </a:bodyPr>
          <a:lstStyle/>
          <a:p>
            <a:r>
              <a:rPr lang="tr-TR" sz="3200" dirty="0" smtClean="0"/>
              <a:t>Mesleki ve Teknik Eğitim Politika Belgesi</a:t>
            </a:r>
            <a:endParaRPr lang="tr-TR" sz="3200" dirty="0"/>
          </a:p>
        </p:txBody>
      </p:sp>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şgücünekatılmaoranı.jpg"/>
          <p:cNvPicPr>
            <a:picLocks noGrp="1" noChangeAspect="1"/>
          </p:cNvPicPr>
          <p:nvPr>
            <p:ph idx="1"/>
          </p:nvPr>
        </p:nvPicPr>
        <p:blipFill>
          <a:blip r:embed="rId2" cstate="print"/>
          <a:stretch>
            <a:fillRect/>
          </a:stretch>
        </p:blipFill>
        <p:spPr>
          <a:xfrm>
            <a:off x="473870" y="3715916"/>
            <a:ext cx="8204198" cy="1369268"/>
          </a:xfrm>
        </p:spPr>
      </p:pic>
      <p:sp>
        <p:nvSpPr>
          <p:cNvPr id="2" name="1 Başlık"/>
          <p:cNvSpPr>
            <a:spLocks noGrp="1"/>
          </p:cNvSpPr>
          <p:nvPr>
            <p:ph type="title"/>
          </p:nvPr>
        </p:nvSpPr>
        <p:spPr>
          <a:xfrm>
            <a:off x="467544" y="-171400"/>
            <a:ext cx="8229600" cy="2304256"/>
          </a:xfrm>
        </p:spPr>
        <p:txBody>
          <a:bodyPr>
            <a:normAutofit/>
          </a:bodyPr>
          <a:lstStyle/>
          <a:p>
            <a:r>
              <a:rPr lang="tr-TR" sz="3200" dirty="0" smtClean="0"/>
              <a:t>Mesleki ve Teknik Eğitim Politika Belgesinde</a:t>
            </a:r>
            <a:br>
              <a:rPr lang="tr-TR" sz="3200" dirty="0" smtClean="0"/>
            </a:br>
            <a:r>
              <a:rPr lang="tr-TR" sz="3200" dirty="0" smtClean="0"/>
              <a:t>yer alan verilere göre (</a:t>
            </a:r>
            <a:r>
              <a:rPr lang="tr-TR" sz="3200" dirty="0" err="1" smtClean="0"/>
              <a:t>Tüik</a:t>
            </a:r>
            <a:r>
              <a:rPr lang="tr-TR" sz="3200" dirty="0" smtClean="0"/>
              <a:t> 2023)</a:t>
            </a:r>
            <a:br>
              <a:rPr lang="tr-TR" sz="3200" dirty="0" smtClean="0"/>
            </a:br>
            <a:r>
              <a:rPr lang="tr-TR" sz="3200" dirty="0" smtClean="0"/>
              <a:t>İş gücüne katılma oranı</a:t>
            </a:r>
            <a:endParaRPr lang="tr-TR" sz="32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okultürleri.png"/>
          <p:cNvPicPr>
            <a:picLocks noGrp="1" noChangeAspect="1"/>
          </p:cNvPicPr>
          <p:nvPr>
            <p:ph idx="1"/>
          </p:nvPr>
        </p:nvPicPr>
        <p:blipFill>
          <a:blip r:embed="rId2" cstate="print"/>
          <a:stretch>
            <a:fillRect/>
          </a:stretch>
        </p:blipFill>
        <p:spPr>
          <a:xfrm>
            <a:off x="871538" y="3459676"/>
            <a:ext cx="7408862" cy="1881749"/>
          </a:xfrm>
        </p:spPr>
      </p:pic>
      <p:sp>
        <p:nvSpPr>
          <p:cNvPr id="2" name="1 Başlık"/>
          <p:cNvSpPr>
            <a:spLocks noGrp="1"/>
          </p:cNvSpPr>
          <p:nvPr>
            <p:ph type="title"/>
          </p:nvPr>
        </p:nvSpPr>
        <p:spPr>
          <a:xfrm>
            <a:off x="539552" y="404664"/>
            <a:ext cx="8229600" cy="1143000"/>
          </a:xfrm>
        </p:spPr>
        <p:txBody>
          <a:bodyPr>
            <a:normAutofit/>
          </a:bodyPr>
          <a:lstStyle/>
          <a:p>
            <a:r>
              <a:rPr lang="tr-TR" sz="3200" dirty="0" smtClean="0"/>
              <a:t>Mesleki ve Teknik Ortaöğretim </a:t>
            </a:r>
            <a:br>
              <a:rPr lang="tr-TR" sz="3200" dirty="0" smtClean="0"/>
            </a:br>
            <a:r>
              <a:rPr lang="tr-TR" sz="3200" dirty="0" smtClean="0"/>
              <a:t>Okul, Program ve Belge Türleri</a:t>
            </a:r>
            <a:endParaRPr lang="tr-TR" sz="3200" dirty="0"/>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çerik Yer Tutucusu" descr="meslekliseleri.jpg"/>
          <p:cNvPicPr>
            <a:picLocks noGrp="1" noChangeAspect="1"/>
          </p:cNvPicPr>
          <p:nvPr>
            <p:ph idx="1"/>
          </p:nvPr>
        </p:nvPicPr>
        <p:blipFill>
          <a:blip r:embed="rId2" cstate="print"/>
          <a:stretch>
            <a:fillRect/>
          </a:stretch>
        </p:blipFill>
        <p:spPr>
          <a:xfrm>
            <a:off x="755576" y="1707274"/>
            <a:ext cx="7959120" cy="5155852"/>
          </a:xfrm>
        </p:spPr>
      </p:pic>
      <p:sp>
        <p:nvSpPr>
          <p:cNvPr id="2" name="1 Başlık"/>
          <p:cNvSpPr>
            <a:spLocks noGrp="1"/>
          </p:cNvSpPr>
          <p:nvPr>
            <p:ph type="title"/>
          </p:nvPr>
        </p:nvSpPr>
        <p:spPr>
          <a:xfrm>
            <a:off x="467544" y="188640"/>
            <a:ext cx="8229600" cy="1074448"/>
          </a:xfrm>
        </p:spPr>
        <p:txBody>
          <a:bodyPr>
            <a:normAutofit/>
          </a:bodyPr>
          <a:lstStyle/>
          <a:p>
            <a:r>
              <a:rPr lang="tr-TR" sz="3200" dirty="0" smtClean="0"/>
              <a:t>Mesleki Eğitimde Okul Türleri ve Programları</a:t>
            </a:r>
            <a:endParaRPr lang="tr-TR" sz="3200"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5" y="2276872"/>
            <a:ext cx="8208912" cy="3849291"/>
          </a:xfrm>
        </p:spPr>
        <p:txBody>
          <a:bodyPr>
            <a:noAutofit/>
          </a:bodyPr>
          <a:lstStyle/>
          <a:p>
            <a:r>
              <a:rPr lang="tr-TR" sz="3200" dirty="0" err="1" smtClean="0"/>
              <a:t>Mopak</a:t>
            </a:r>
            <a:r>
              <a:rPr lang="tr-TR" sz="3200" dirty="0" smtClean="0"/>
              <a:t> Mesleki Teknik Anadolu Lisesi</a:t>
            </a:r>
          </a:p>
          <a:p>
            <a:r>
              <a:rPr lang="tr-TR" sz="3200" dirty="0" smtClean="0"/>
              <a:t>Lütfi Ürkmez Mesleki Teknik Anadolu Lisesi</a:t>
            </a:r>
          </a:p>
          <a:p>
            <a:r>
              <a:rPr lang="tr-TR" sz="3200" dirty="0" smtClean="0"/>
              <a:t>Yamantürk Çok Programlı Anadolu Lisesi</a:t>
            </a:r>
          </a:p>
          <a:p>
            <a:r>
              <a:rPr lang="tr-TR" sz="3200" dirty="0" smtClean="0"/>
              <a:t>İbrahim Polat Ege Seramik Mesleki Teknik Anadolu Lisesi</a:t>
            </a:r>
          </a:p>
          <a:p>
            <a:r>
              <a:rPr lang="tr-TR" sz="3200" dirty="0" smtClean="0"/>
              <a:t>Özel KOSBİ Zülfü </a:t>
            </a:r>
            <a:r>
              <a:rPr lang="tr-TR" sz="3200" dirty="0" err="1" smtClean="0"/>
              <a:t>Mevlüt</a:t>
            </a:r>
            <a:r>
              <a:rPr lang="tr-TR" sz="3200" dirty="0" smtClean="0"/>
              <a:t> Çelik Mesleki Teknik Anadolu Lisesi</a:t>
            </a:r>
          </a:p>
          <a:p>
            <a:endParaRPr lang="tr-TR" sz="4000" dirty="0"/>
          </a:p>
        </p:txBody>
      </p:sp>
      <p:sp>
        <p:nvSpPr>
          <p:cNvPr id="2" name="Başlık 1"/>
          <p:cNvSpPr>
            <a:spLocks noGrp="1"/>
          </p:cNvSpPr>
          <p:nvPr>
            <p:ph type="title"/>
          </p:nvPr>
        </p:nvSpPr>
        <p:spPr/>
        <p:txBody>
          <a:bodyPr>
            <a:normAutofit/>
          </a:bodyPr>
          <a:lstStyle/>
          <a:p>
            <a:r>
              <a:rPr lang="tr-TR" sz="4000" dirty="0" smtClean="0"/>
              <a:t>Mesleki Anadolu Lisesi </a:t>
            </a:r>
            <a:endParaRPr lang="tr-TR" sz="4000" dirty="0"/>
          </a:p>
        </p:txBody>
      </p:sp>
    </p:spTree>
    <p:extLst>
      <p:ext uri="{BB962C8B-B14F-4D97-AF65-F5344CB8AC3E}">
        <p14:creationId xmlns:p14="http://schemas.microsoft.com/office/powerpoint/2010/main" val="18372416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144</TotalTime>
  <Words>947</Words>
  <Application>Microsoft Office PowerPoint</Application>
  <PresentationFormat>Ekran Gösterisi (4:3)</PresentationFormat>
  <Paragraphs>126</Paragraphs>
  <Slides>34</Slides>
  <Notes>0</Notes>
  <HiddenSlides>0</HiddenSlides>
  <MMClips>0</MMClips>
  <ScaleCrop>false</ScaleCrop>
  <HeadingPairs>
    <vt:vector size="4" baseType="variant">
      <vt:variant>
        <vt:lpstr>Tema</vt:lpstr>
      </vt:variant>
      <vt:variant>
        <vt:i4>1</vt:i4>
      </vt:variant>
      <vt:variant>
        <vt:lpstr>Slayt Başlıkları</vt:lpstr>
      </vt:variant>
      <vt:variant>
        <vt:i4>34</vt:i4>
      </vt:variant>
    </vt:vector>
  </HeadingPairs>
  <TitlesOfParts>
    <vt:vector size="35" baseType="lpstr">
      <vt:lpstr>Dalga Biçimi</vt:lpstr>
      <vt:lpstr>Kemalpaşa İlçe Milli Eğitim Müdürlüğü</vt:lpstr>
      <vt:lpstr>Mesleki Eğitim Politika Belgesi</vt:lpstr>
      <vt:lpstr>PowerPoint Sunusu</vt:lpstr>
      <vt:lpstr>Mesleki ve Teknik Eğitim Politika Belgesi</vt:lpstr>
      <vt:lpstr>Mesleki ve Teknik Eğitim Politika Belgesi</vt:lpstr>
      <vt:lpstr>Mesleki ve Teknik Eğitim Politika Belgesinde yer alan verilere göre (Tüik 2023) İş gücüne katılma oranı</vt:lpstr>
      <vt:lpstr>Mesleki ve Teknik Ortaöğretim  Okul, Program ve Belge Türleri</vt:lpstr>
      <vt:lpstr>Mesleki Eğitimde Okul Türleri ve Programları</vt:lpstr>
      <vt:lpstr>Mesleki Anadolu Lisesi </vt:lpstr>
      <vt:lpstr>Mesleki Eğitim Merkezi</vt:lpstr>
      <vt:lpstr>Mopak Mesleki Teknik Anadolu Lisesi</vt:lpstr>
      <vt:lpstr>Mopak Mesleki Teknik Anadolu Lisesi</vt:lpstr>
      <vt:lpstr>Lütfi Ürkmez Mesleki Teknik Anadolu Lisesi</vt:lpstr>
      <vt:lpstr>Lütfi Ürkmez Mesleki Teknik Anadolu Lisesi</vt:lpstr>
      <vt:lpstr>Yamantürk Çok Programlı Anadolu Lisesi</vt:lpstr>
      <vt:lpstr>Yamantürk Çok Programlı Anadolu Lisesi</vt:lpstr>
      <vt:lpstr>İbrahim Polat Ege Seramik Mesleki Teknik Anadolu Lisesi</vt:lpstr>
      <vt:lpstr>İbrahim Polat Ege Seramik Mesleki Teknik Anadolu Lisesi</vt:lpstr>
      <vt:lpstr>MESLEKİ EĞİTİM MERKEZİ</vt:lpstr>
      <vt:lpstr>MESLEKİ EĞİTİM MERKEZİ</vt:lpstr>
      <vt:lpstr>Mesleki Eğitim Merkezi Maaş Tablosu</vt:lpstr>
      <vt:lpstr>Devlet Desteği Alan Alanlar</vt:lpstr>
      <vt:lpstr>Devlet desteği ödemesi yapılan alanlar</vt:lpstr>
      <vt:lpstr>İşletmelerde Eğitim Birimi Kurulması</vt:lpstr>
      <vt:lpstr>İşletmelerde Eğitim Birimi Kurulması</vt:lpstr>
      <vt:lpstr>İşletmelerde Eğitim Birimi Kurulması</vt:lpstr>
      <vt:lpstr>Nasıl Kurulur</vt:lpstr>
      <vt:lpstr>Eğitim Birimi</vt:lpstr>
      <vt:lpstr>PowerPoint Sunusu</vt:lpstr>
      <vt:lpstr>PowerPoint Sunusu</vt:lpstr>
      <vt:lpstr>PowerPoint Sunusu</vt:lpstr>
      <vt:lpstr>Usta Öğretici Belgesi</vt:lpstr>
      <vt:lpstr>İşyeri Eğitim Biriminde Olması Gerekenler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Kemalpaşa İlçe Milli Eğitim Müdürlüğü</dc:title>
  <dc:creator>Power</dc:creator>
  <cp:lastModifiedBy>Tuğba</cp:lastModifiedBy>
  <cp:revision>23</cp:revision>
  <dcterms:created xsi:type="dcterms:W3CDTF">2025-02-19T18:14:17Z</dcterms:created>
  <dcterms:modified xsi:type="dcterms:W3CDTF">2025-02-20T08:10:14Z</dcterms:modified>
</cp:coreProperties>
</file>