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95" r:id="rId2"/>
    <p:sldId id="294" r:id="rId3"/>
    <p:sldId id="257" r:id="rId4"/>
    <p:sldId id="271" r:id="rId5"/>
    <p:sldId id="258" r:id="rId6"/>
    <p:sldId id="259" r:id="rId7"/>
    <p:sldId id="260" r:id="rId8"/>
    <p:sldId id="261" r:id="rId9"/>
    <p:sldId id="262" r:id="rId10"/>
    <p:sldId id="263" r:id="rId11"/>
    <p:sldId id="264" r:id="rId12"/>
    <p:sldId id="265" r:id="rId13"/>
    <p:sldId id="267" r:id="rId14"/>
    <p:sldId id="269" r:id="rId15"/>
    <p:sldId id="275" r:id="rId16"/>
    <p:sldId id="278" r:id="rId17"/>
    <p:sldId id="280" r:id="rId18"/>
    <p:sldId id="282" r:id="rId19"/>
    <p:sldId id="283" r:id="rId20"/>
    <p:sldId id="285" r:id="rId21"/>
    <p:sldId id="288" r:id="rId22"/>
    <p:sldId id="293" r:id="rId23"/>
  </p:sldIdLst>
  <p:sldSz cx="9144000" cy="6858000" type="screen4x3"/>
  <p:notesSz cx="6735763" cy="98663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50" d="100"/>
          <a:sy n="150" d="100"/>
        </p:scale>
        <p:origin x="-1696" y="6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D9F75050-0E15-4C5B-92B0-66D068882F1F}" type="datetimeFigureOut">
              <a:rPr lang="tr-TR" smtClean="0"/>
              <a:pPr/>
              <a:t>30.11.20</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9F75050-0E15-4C5B-92B0-66D068882F1F}" type="datetimeFigureOut">
              <a:rPr lang="tr-TR" smtClean="0"/>
              <a:pPr/>
              <a:t>30.11.20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9F75050-0E15-4C5B-92B0-66D068882F1F}" type="datetimeFigureOut">
              <a:rPr lang="tr-TR" smtClean="0"/>
              <a:pPr/>
              <a:t>30.11.20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D9F75050-0E15-4C5B-92B0-66D068882F1F}" type="datetimeFigureOut">
              <a:rPr lang="tr-TR" smtClean="0"/>
              <a:pPr/>
              <a:t>30.11.20</a:t>
            </a:fld>
            <a:endParaRPr lang="tr-TR"/>
          </a:p>
        </p:txBody>
      </p:sp>
      <p:sp>
        <p:nvSpPr>
          <p:cNvPr id="9" name="Slayt Numarası Yer Tutucusu 8"/>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D9F75050-0E15-4C5B-92B0-66D068882F1F}" type="datetimeFigureOut">
              <a:rPr lang="tr-TR" smtClean="0"/>
              <a:pPr/>
              <a:t>30.11.20</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D9F75050-0E15-4C5B-92B0-66D068882F1F}" type="datetimeFigureOut">
              <a:rPr lang="tr-TR" smtClean="0"/>
              <a:pPr/>
              <a:t>30.11.20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DEFA8C-F947-479F-BE07-76B6B3F80BF1}" type="slidenum">
              <a:rPr lang="tr-TR" smtClean="0"/>
              <a:pPr/>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D9F75050-0E15-4C5B-92B0-66D068882F1F}" type="datetimeFigureOut">
              <a:rPr lang="tr-TR" smtClean="0"/>
              <a:pPr/>
              <a:t>30.11.20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1DEFA8C-F947-479F-BE07-76B6B3F80BF1}" type="slidenum">
              <a:rPr lang="tr-TR" smtClean="0"/>
              <a:pPr/>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D9F75050-0E15-4C5B-92B0-66D068882F1F}" type="datetimeFigureOut">
              <a:rPr lang="tr-TR" smtClean="0"/>
              <a:pPr/>
              <a:t>30.11.20</a:t>
            </a:fld>
            <a:endParaRPr lang="tr-TR"/>
          </a:p>
        </p:txBody>
      </p:sp>
      <p:sp>
        <p:nvSpPr>
          <p:cNvPr id="7" name="Slayt Numarası Yer Tutucusu 6"/>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9F75050-0E15-4C5B-92B0-66D068882F1F}" type="datetimeFigureOut">
              <a:rPr lang="tr-TR" smtClean="0"/>
              <a:pPr/>
              <a:t>30.11.20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D9F75050-0E15-4C5B-92B0-66D068882F1F}" type="datetimeFigureOut">
              <a:rPr lang="tr-TR" smtClean="0"/>
              <a:pPr/>
              <a:t>30.11.20</a:t>
            </a:fld>
            <a:endParaRPr lang="tr-TR"/>
          </a:p>
        </p:txBody>
      </p:sp>
      <p:sp>
        <p:nvSpPr>
          <p:cNvPr id="22" name="Slayt Numarası Yer Tutucusu 21"/>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D9F75050-0E15-4C5B-92B0-66D068882F1F}" type="datetimeFigureOut">
              <a:rPr lang="tr-TR" smtClean="0"/>
              <a:pPr/>
              <a:t>30.11.20</a:t>
            </a:fld>
            <a:endParaRPr lang="tr-TR"/>
          </a:p>
        </p:txBody>
      </p:sp>
      <p:sp>
        <p:nvSpPr>
          <p:cNvPr id="18" name="Slayt Numarası Yer Tutucusu 17"/>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F75050-0E15-4C5B-92B0-66D068882F1F}" type="datetimeFigureOut">
              <a:rPr lang="tr-TR" smtClean="0"/>
              <a:pPr/>
              <a:t>30.11.20</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Yamanturk logo 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1484784"/>
            <a:ext cx="1872208" cy="1872208"/>
          </a:xfrm>
          <a:prstGeom prst="rect">
            <a:avLst/>
          </a:prstGeom>
        </p:spPr>
      </p:pic>
      <p:pic>
        <p:nvPicPr>
          <p:cNvPr id="6" name="Picture 5"/>
          <p:cNvPicPr>
            <a:picLocks noChangeAspect="1"/>
          </p:cNvPicPr>
          <p:nvPr/>
        </p:nvPicPr>
        <p:blipFill>
          <a:blip r:embed="rId3"/>
          <a:stretch>
            <a:fillRect/>
          </a:stretch>
        </p:blipFill>
        <p:spPr>
          <a:xfrm>
            <a:off x="0" y="1412776"/>
            <a:ext cx="6228184" cy="2035513"/>
          </a:xfrm>
          <a:prstGeom prst="rect">
            <a:avLst/>
          </a:prstGeom>
        </p:spPr>
      </p:pic>
    </p:spTree>
    <p:extLst>
      <p:ext uri="{BB962C8B-B14F-4D97-AF65-F5344CB8AC3E}">
        <p14:creationId xmlns:p14="http://schemas.microsoft.com/office/powerpoint/2010/main" val="11542372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83568" y="4221087"/>
            <a:ext cx="7704856" cy="1872209"/>
          </a:xfrm>
        </p:spPr>
        <p:txBody>
          <a:bodyPr>
            <a:normAutofit/>
          </a:bodyPr>
          <a:lstStyle/>
          <a:p>
            <a:pPr algn="just">
              <a:buNone/>
            </a:pPr>
            <a:r>
              <a:rPr lang="tr-TR" b="1" dirty="0" smtClean="0">
                <a:latin typeface="Arial Rounded MT Bold"/>
                <a:cs typeface="Arial Rounded MT Bold"/>
              </a:rPr>
              <a:t> Veri ve Bulgu Yetersizliği:</a:t>
            </a:r>
          </a:p>
          <a:p>
            <a:pPr algn="just">
              <a:buNone/>
            </a:pPr>
            <a:r>
              <a:rPr lang="tr-TR" dirty="0" smtClean="0"/>
              <a:t>	</a:t>
            </a:r>
            <a:r>
              <a:rPr lang="tr-TR" sz="1800" dirty="0" smtClean="0"/>
              <a:t>Uygun maliyetli müdahalelerin belirlenmesini kolaylaştırmak için</a:t>
            </a:r>
          </a:p>
          <a:p>
            <a:pPr algn="just">
              <a:buNone/>
            </a:pPr>
            <a:r>
              <a:rPr lang="tr-TR" sz="1800" dirty="0" smtClean="0"/>
              <a:t>çevresel faktörlerin ve bu faktörlere dair alınan önlemlerin etkilerinin</a:t>
            </a:r>
          </a:p>
          <a:p>
            <a:pPr algn="just">
              <a:buNone/>
            </a:pPr>
            <a:r>
              <a:rPr lang="tr-TR" sz="1800" dirty="0" smtClean="0"/>
              <a:t>değerlendirilebilmesi gerekmektedir.</a:t>
            </a:r>
            <a:endParaRPr lang="tr-TR" sz="1800" dirty="0"/>
          </a:p>
        </p:txBody>
      </p:sp>
      <p:pic>
        <p:nvPicPr>
          <p:cNvPr id="2" name="Picture 1" descr="3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836712"/>
            <a:ext cx="4082503" cy="31880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60648"/>
            <a:ext cx="8229600" cy="1143000"/>
          </a:xfrm>
        </p:spPr>
        <p:txBody>
          <a:bodyPr>
            <a:normAutofit/>
          </a:bodyPr>
          <a:lstStyle/>
          <a:p>
            <a:pPr algn="ctr"/>
            <a:r>
              <a:rPr lang="tr-TR" sz="3100" b="1" dirty="0" smtClean="0">
                <a:latin typeface="Arial Black"/>
                <a:cs typeface="Arial Black"/>
              </a:rPr>
              <a:t>ENGELLİ İNSANLARIN YAŞAMLARI</a:t>
            </a:r>
            <a:br>
              <a:rPr lang="tr-TR" sz="3100" b="1" dirty="0" smtClean="0">
                <a:latin typeface="Arial Black"/>
                <a:cs typeface="Arial Black"/>
              </a:rPr>
            </a:br>
            <a:r>
              <a:rPr lang="tr-TR" sz="3100" b="1" dirty="0" smtClean="0">
                <a:latin typeface="Arial Black"/>
                <a:cs typeface="Arial Black"/>
              </a:rPr>
              <a:t>NASIL ETKİLENMEKTEDİR</a:t>
            </a:r>
            <a:r>
              <a:rPr lang="tr-TR" sz="3600" b="1" dirty="0" smtClean="0">
                <a:latin typeface="Arial Black"/>
                <a:cs typeface="Arial Black"/>
              </a:rPr>
              <a:t>?</a:t>
            </a:r>
            <a:endParaRPr lang="tr-TR" sz="3600" b="1" dirty="0">
              <a:latin typeface="Arial Black"/>
              <a:cs typeface="Arial Black"/>
            </a:endParaRPr>
          </a:p>
        </p:txBody>
      </p:sp>
      <p:sp>
        <p:nvSpPr>
          <p:cNvPr id="3" name="2 İçerik Yer Tutucusu"/>
          <p:cNvSpPr>
            <a:spLocks noGrp="1"/>
          </p:cNvSpPr>
          <p:nvPr>
            <p:ph sz="quarter" idx="1"/>
          </p:nvPr>
        </p:nvSpPr>
        <p:spPr>
          <a:xfrm>
            <a:off x="827584" y="1628800"/>
            <a:ext cx="7632848" cy="4497363"/>
          </a:xfrm>
        </p:spPr>
        <p:txBody>
          <a:bodyPr>
            <a:normAutofit/>
          </a:bodyPr>
          <a:lstStyle/>
          <a:p>
            <a:pPr algn="just">
              <a:buNone/>
            </a:pPr>
            <a:endParaRPr lang="tr-TR" sz="1800" dirty="0" smtClean="0"/>
          </a:p>
          <a:p>
            <a:pPr algn="just">
              <a:buNone/>
            </a:pPr>
            <a:r>
              <a:rPr lang="tr-TR" sz="1800" dirty="0" smtClean="0"/>
              <a:t>Engeller insanların yaşadıkları dezavantajları arttırır.</a:t>
            </a:r>
          </a:p>
          <a:p>
            <a:pPr algn="just">
              <a:buNone/>
            </a:pPr>
            <a:endParaRPr lang="tr-TR" sz="1800" dirty="0" smtClean="0"/>
          </a:p>
          <a:p>
            <a:pPr algn="just">
              <a:buNone/>
            </a:pPr>
            <a:r>
              <a:rPr lang="tr-TR" sz="1800" b="1" dirty="0" smtClean="0">
                <a:latin typeface="Arial Rounded MT Bold"/>
                <a:cs typeface="Arial Rounded MT Bold"/>
              </a:rPr>
              <a:t>   Daha kötü sağlık durumları</a:t>
            </a:r>
            <a:r>
              <a:rPr lang="tr-TR" sz="1800" b="1" dirty="0" smtClean="0"/>
              <a:t>:</a:t>
            </a:r>
            <a:r>
              <a:rPr lang="tr-TR" sz="1800" dirty="0" smtClean="0"/>
              <a:t>  </a:t>
            </a:r>
          </a:p>
          <a:p>
            <a:pPr algn="just">
              <a:buNone/>
            </a:pPr>
            <a:endParaRPr lang="tr-TR" sz="1800" dirty="0" smtClean="0"/>
          </a:p>
          <a:p>
            <a:pPr algn="just">
              <a:buNone/>
            </a:pPr>
            <a:r>
              <a:rPr lang="tr-TR" sz="1600" dirty="0" smtClean="0"/>
              <a:t>    Sayısı giderek artan bulgular, engelli insanların genel nüfusa göre</a:t>
            </a:r>
          </a:p>
          <a:p>
            <a:pPr algn="just">
              <a:buNone/>
            </a:pPr>
            <a:r>
              <a:rPr lang="tr-TR" sz="1600" dirty="0" smtClean="0"/>
              <a:t>daha düşük kalitede sağlık seviyesinde yaşadığını göstermektedir. </a:t>
            </a:r>
          </a:p>
          <a:p>
            <a:pPr algn="just">
              <a:buNone/>
            </a:pPr>
            <a:endParaRPr lang="tr-TR" sz="1600" dirty="0" smtClean="0"/>
          </a:p>
          <a:p>
            <a:pPr algn="just">
              <a:buNone/>
            </a:pPr>
            <a:r>
              <a:rPr lang="tr-TR" sz="1600" dirty="0" smtClean="0"/>
              <a:t>    Yardımcı aletler de dahil olmak üzere rehabilitasyon hizmetlerine</a:t>
            </a:r>
          </a:p>
          <a:p>
            <a:pPr algn="just">
              <a:buNone/>
            </a:pPr>
            <a:r>
              <a:rPr lang="tr-TR" sz="1600" dirty="0" smtClean="0"/>
              <a:t>duyulan ihtiyacın karşılanmaması engelli insanların genel sağlık</a:t>
            </a:r>
          </a:p>
          <a:p>
            <a:pPr algn="just">
              <a:buNone/>
            </a:pPr>
            <a:r>
              <a:rPr lang="tr-TR" sz="1600" dirty="0" smtClean="0"/>
              <a:t>durumunun bozulması, hareket imkanlarının sınırlanması, toplumsal</a:t>
            </a:r>
          </a:p>
          <a:p>
            <a:pPr algn="just">
              <a:buNone/>
            </a:pPr>
            <a:r>
              <a:rPr lang="tr-TR" sz="1600" dirty="0" smtClean="0"/>
              <a:t>hayata katılımların kısıtlanması ve düşen hayat kalitesi gibi olumsuz</a:t>
            </a:r>
          </a:p>
          <a:p>
            <a:pPr algn="just">
              <a:buNone/>
            </a:pPr>
            <a:r>
              <a:rPr lang="tr-TR" sz="1600" dirty="0" smtClean="0"/>
              <a:t>sonuçlara yol açabilir.</a:t>
            </a:r>
            <a:endParaRPr lang="tr-TR" sz="1600"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755576" y="836712"/>
            <a:ext cx="7776864" cy="5289451"/>
          </a:xfrm>
        </p:spPr>
        <p:txBody>
          <a:bodyPr>
            <a:noAutofit/>
          </a:bodyPr>
          <a:lstStyle/>
          <a:p>
            <a:pPr marL="0" indent="0">
              <a:buNone/>
            </a:pPr>
            <a:r>
              <a:rPr lang="tr-TR" sz="1800" b="1" dirty="0" smtClean="0">
                <a:latin typeface="Arial Rounded MT Bold"/>
                <a:cs typeface="Arial Rounded MT Bold"/>
              </a:rPr>
              <a:t>   Daha Düşük Eğitim Başarısı:</a:t>
            </a:r>
          </a:p>
          <a:p>
            <a:pPr algn="just">
              <a:buNone/>
            </a:pPr>
            <a:r>
              <a:rPr lang="tr-TR" sz="1600" dirty="0" smtClean="0"/>
              <a:t>   Engelli olmayan akranlarına kıyasla engelli çocukların okula başlaması daha </a:t>
            </a:r>
          </a:p>
          <a:p>
            <a:pPr algn="just">
              <a:buNone/>
            </a:pPr>
            <a:r>
              <a:rPr lang="tr-TR" sz="1600" dirty="0" smtClean="0"/>
              <a:t>az olasıdır ve engelli çocukların okulda bulunma süreleri ve sınıf geçme oranları</a:t>
            </a:r>
          </a:p>
          <a:p>
            <a:pPr algn="just">
              <a:buNone/>
            </a:pPr>
            <a:r>
              <a:rPr lang="tr-TR" sz="1600" dirty="0" smtClean="0"/>
              <a:t>daha düşüktür.</a:t>
            </a:r>
          </a:p>
          <a:p>
            <a:pPr algn="just">
              <a:buNone/>
            </a:pPr>
            <a:endParaRPr lang="tr-TR" sz="1800" dirty="0" smtClean="0"/>
          </a:p>
          <a:p>
            <a:pPr algn="just">
              <a:buNone/>
            </a:pPr>
            <a:r>
              <a:rPr lang="tr-TR" sz="1800" b="1" dirty="0" smtClean="0">
                <a:latin typeface="Arial Rounded MT Bold"/>
                <a:cs typeface="Arial Rounded MT Bold"/>
              </a:rPr>
              <a:t>   Daha Az Ekonomik Katılım:</a:t>
            </a:r>
          </a:p>
          <a:p>
            <a:pPr algn="just">
              <a:buNone/>
            </a:pPr>
            <a:r>
              <a:rPr lang="tr-TR" sz="1800" b="1" dirty="0" smtClean="0"/>
              <a:t>   </a:t>
            </a:r>
            <a:r>
              <a:rPr lang="tr-TR" sz="1600" dirty="0" smtClean="0"/>
              <a:t>Engelli insanların işsiz kalma ihtimali daha yüksektir ve engelliler</a:t>
            </a:r>
          </a:p>
          <a:p>
            <a:pPr algn="just">
              <a:buNone/>
            </a:pPr>
            <a:r>
              <a:rPr lang="tr-TR" sz="1600" dirty="0" smtClean="0"/>
              <a:t>istihdam edildiklerinde bile genellikle daha az kazanç elde ederler.</a:t>
            </a:r>
            <a:endParaRPr lang="tr-TR" sz="1600" b="1" dirty="0" smtClean="0"/>
          </a:p>
          <a:p>
            <a:pPr algn="just">
              <a:buNone/>
            </a:pPr>
            <a:endParaRPr lang="tr-TR" sz="1800" b="1" dirty="0" smtClean="0"/>
          </a:p>
          <a:p>
            <a:pPr marL="0" indent="0">
              <a:buNone/>
            </a:pPr>
            <a:r>
              <a:rPr lang="tr-TR" sz="1800" b="1" dirty="0" smtClean="0">
                <a:latin typeface="Arial Rounded MT Bold"/>
                <a:cs typeface="Arial Rounded MT Bold"/>
              </a:rPr>
              <a:t> </a:t>
            </a:r>
            <a:r>
              <a:rPr lang="tr-TR" sz="1800" b="1" dirty="0">
                <a:latin typeface="Arial Rounded MT Bold"/>
                <a:cs typeface="Arial Rounded MT Bold"/>
              </a:rPr>
              <a:t> Daha Yüksek Yoksulluk Oranları:</a:t>
            </a:r>
            <a:endParaRPr lang="tr-TR" sz="1800" dirty="0">
              <a:latin typeface="Arial Rounded MT Bold"/>
              <a:cs typeface="Arial Rounded MT Bold"/>
            </a:endParaRPr>
          </a:p>
          <a:p>
            <a:pPr algn="just">
              <a:buNone/>
            </a:pPr>
            <a:r>
              <a:rPr lang="tr-TR" sz="1800" dirty="0"/>
              <a:t>    </a:t>
            </a:r>
            <a:r>
              <a:rPr lang="tr-TR" sz="1600" dirty="0"/>
              <a:t>Engelli insanlar diğer insanlara göre daha yüksek yoksulluk </a:t>
            </a:r>
            <a:r>
              <a:rPr lang="tr-TR" sz="1600" dirty="0" smtClean="0"/>
              <a:t>oranları tecrübe </a:t>
            </a:r>
          </a:p>
          <a:p>
            <a:pPr algn="just">
              <a:buNone/>
            </a:pPr>
            <a:r>
              <a:rPr lang="tr-TR" sz="1600" dirty="0" smtClean="0"/>
              <a:t>etmektedir</a:t>
            </a:r>
            <a:r>
              <a:rPr lang="tr-TR" sz="1600" dirty="0"/>
              <a:t>. Engelli insanlar ve üyeleri arasında </a:t>
            </a:r>
            <a:r>
              <a:rPr lang="tr-TR" sz="1600" dirty="0" smtClean="0"/>
              <a:t>engelli bulunan </a:t>
            </a:r>
            <a:r>
              <a:rPr lang="tr-TR" sz="1600" dirty="0"/>
              <a:t>aileler</a:t>
            </a:r>
            <a:r>
              <a:rPr lang="tr-TR" sz="1600" dirty="0" smtClean="0"/>
              <a:t>,</a:t>
            </a:r>
          </a:p>
          <a:p>
            <a:pPr algn="just">
              <a:buNone/>
            </a:pPr>
            <a:r>
              <a:rPr lang="tr-TR" sz="1600" dirty="0" smtClean="0"/>
              <a:t>ortalamada </a:t>
            </a:r>
            <a:r>
              <a:rPr lang="tr-TR" sz="1600" dirty="0"/>
              <a:t>daha yüksek oranda (gıda güvencesizliği</a:t>
            </a:r>
            <a:r>
              <a:rPr lang="tr-TR" sz="1600" dirty="0" smtClean="0"/>
              <a:t>, yetersiz </a:t>
            </a:r>
            <a:r>
              <a:rPr lang="tr-TR" sz="1600" dirty="0"/>
              <a:t>barınma, </a:t>
            </a:r>
            <a:r>
              <a:rPr lang="tr-TR" sz="1600" dirty="0" smtClean="0"/>
              <a:t>sağlıklı</a:t>
            </a:r>
          </a:p>
          <a:p>
            <a:pPr algn="just">
              <a:buNone/>
            </a:pPr>
            <a:r>
              <a:rPr lang="tr-TR" sz="1600" dirty="0" smtClean="0"/>
              <a:t>su </a:t>
            </a:r>
            <a:r>
              <a:rPr lang="tr-TR" sz="1600" dirty="0"/>
              <a:t>ve temizliğe eksik erişim ve </a:t>
            </a:r>
            <a:r>
              <a:rPr lang="tr-TR" sz="1600" dirty="0" smtClean="0"/>
              <a:t>sağlık hizmetlerine </a:t>
            </a:r>
            <a:r>
              <a:rPr lang="tr-TR" sz="1600" dirty="0"/>
              <a:t>yetersiz erişim gibi) </a:t>
            </a:r>
            <a:endParaRPr lang="tr-TR" sz="1600" dirty="0" smtClean="0"/>
          </a:p>
          <a:p>
            <a:pPr algn="just">
              <a:buNone/>
            </a:pPr>
            <a:r>
              <a:rPr lang="tr-TR" sz="1600" dirty="0" smtClean="0"/>
              <a:t>yoksunluklara </a:t>
            </a:r>
            <a:r>
              <a:rPr lang="tr-TR" sz="1600" dirty="0"/>
              <a:t>maruz kalmakta </a:t>
            </a:r>
            <a:r>
              <a:rPr lang="tr-TR" sz="1600" dirty="0" smtClean="0"/>
              <a:t>ve diğer </a:t>
            </a:r>
            <a:r>
              <a:rPr lang="tr-TR" sz="1600" dirty="0"/>
              <a:t>kişilere ve ailelere göre daha az </a:t>
            </a:r>
            <a:r>
              <a:rPr lang="tr-TR" sz="1600" dirty="0" smtClean="0"/>
              <a:t>mal</a:t>
            </a:r>
          </a:p>
          <a:p>
            <a:pPr algn="just">
              <a:buNone/>
            </a:pPr>
            <a:r>
              <a:rPr lang="tr-TR" sz="1600" dirty="0" smtClean="0"/>
              <a:t>varlığına </a:t>
            </a:r>
            <a:r>
              <a:rPr lang="tr-TR" sz="1600" dirty="0"/>
              <a:t>sahip olmaktadır.</a:t>
            </a:r>
            <a:endParaRPr lang="tr-TR" sz="1600" b="1" dirty="0" smtClean="0"/>
          </a:p>
          <a:p>
            <a:endParaRPr lang="tr-TR" sz="16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11560" y="3789040"/>
            <a:ext cx="7704856" cy="2337123"/>
          </a:xfrm>
        </p:spPr>
        <p:txBody>
          <a:bodyPr>
            <a:normAutofit fontScale="70000" lnSpcReduction="20000"/>
          </a:bodyPr>
          <a:lstStyle/>
          <a:p>
            <a:pPr algn="just">
              <a:buNone/>
            </a:pPr>
            <a:r>
              <a:rPr lang="tr-TR" b="1" dirty="0" smtClean="0">
                <a:latin typeface="Arial Rounded MT Bold"/>
                <a:cs typeface="Arial Rounded MT Bold"/>
              </a:rPr>
              <a:t>Artan Bağımlılık Ve Kısıtlanan Katılım:</a:t>
            </a:r>
          </a:p>
          <a:p>
            <a:pPr algn="just">
              <a:buNone/>
            </a:pPr>
            <a:endParaRPr lang="tr-TR" b="1" dirty="0" smtClean="0">
              <a:latin typeface="Arial Rounded MT Bold"/>
              <a:cs typeface="Arial Rounded MT Bold"/>
            </a:endParaRPr>
          </a:p>
          <a:p>
            <a:pPr algn="just">
              <a:buNone/>
            </a:pPr>
            <a:r>
              <a:rPr lang="tr-TR" sz="2200" dirty="0" smtClean="0"/>
              <a:t> Kurumsal çözümlere bel bağlanması, cemiyet hayatının noksanlığı ve yetersiz hizmetler engelli insanları izole eder ve başkalarına bağımlı kılar.</a:t>
            </a:r>
          </a:p>
          <a:p>
            <a:pPr algn="just">
              <a:buNone/>
            </a:pPr>
            <a:r>
              <a:rPr lang="tr-TR" sz="2200" b="1" dirty="0" smtClean="0">
                <a:latin typeface="Times New Roman" panose="02020603050405020304" pitchFamily="18" charset="0"/>
                <a:cs typeface="Times New Roman" panose="02020603050405020304" pitchFamily="18" charset="0"/>
              </a:rPr>
              <a:t> </a:t>
            </a:r>
          </a:p>
          <a:p>
            <a:pPr algn="just">
              <a:buNone/>
            </a:pPr>
            <a:r>
              <a:rPr lang="tr-TR" sz="2200" dirty="0" smtClean="0"/>
              <a:t>Gelişimsel </a:t>
            </a:r>
            <a:r>
              <a:rPr lang="tr-TR" sz="2200" dirty="0"/>
              <a:t>engelliliğe sahip çocukların aile fertleri diğer ailelerin üyelerine göre </a:t>
            </a:r>
            <a:r>
              <a:rPr lang="tr-TR" sz="2200" dirty="0" smtClean="0"/>
              <a:t>daha </a:t>
            </a:r>
          </a:p>
          <a:p>
            <a:pPr algn="just">
              <a:buNone/>
            </a:pPr>
            <a:r>
              <a:rPr lang="tr-TR" sz="2200" dirty="0" smtClean="0"/>
              <a:t>az </a:t>
            </a:r>
            <a:r>
              <a:rPr lang="tr-TR" sz="2200" dirty="0"/>
              <a:t>saat çalışmakta, işlerinden ayrılmış olma ihtimalleri daha yüksek olmakta, </a:t>
            </a:r>
            <a:r>
              <a:rPr lang="tr-TR" sz="2200" dirty="0" smtClean="0"/>
              <a:t>daha</a:t>
            </a:r>
          </a:p>
          <a:p>
            <a:pPr algn="just">
              <a:buNone/>
            </a:pPr>
            <a:r>
              <a:rPr lang="tr-TR" sz="2200" dirty="0" smtClean="0"/>
              <a:t>şiddetli </a:t>
            </a:r>
            <a:r>
              <a:rPr lang="tr-TR" sz="2200" dirty="0"/>
              <a:t>ekonomik sorunlar yaşamakta ve yeni bir işe başlama eğilimini daha </a:t>
            </a:r>
            <a:r>
              <a:rPr lang="tr-TR" sz="2200" dirty="0" smtClean="0"/>
              <a:t>az</a:t>
            </a:r>
          </a:p>
          <a:p>
            <a:pPr algn="just">
              <a:buNone/>
            </a:pPr>
            <a:r>
              <a:rPr lang="tr-TR" sz="2200" dirty="0" smtClean="0"/>
              <a:t>göstermektedir</a:t>
            </a:r>
            <a:r>
              <a:rPr lang="tr-TR" sz="2200" dirty="0"/>
              <a:t>.</a:t>
            </a:r>
          </a:p>
        </p:txBody>
      </p:sp>
      <p:pic>
        <p:nvPicPr>
          <p:cNvPr id="5" name="Picture 4"/>
          <p:cNvPicPr>
            <a:picLocks noChangeAspect="1"/>
          </p:cNvPicPr>
          <p:nvPr/>
        </p:nvPicPr>
        <p:blipFill>
          <a:blip r:embed="rId2"/>
          <a:stretch>
            <a:fillRect/>
          </a:stretch>
        </p:blipFill>
        <p:spPr>
          <a:xfrm>
            <a:off x="827584" y="487012"/>
            <a:ext cx="7416824" cy="29783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634082"/>
          </a:xfrm>
        </p:spPr>
        <p:txBody>
          <a:bodyPr>
            <a:normAutofit/>
          </a:bodyPr>
          <a:lstStyle/>
          <a:p>
            <a:r>
              <a:rPr lang="tr-TR" sz="2400" b="1" dirty="0" smtClean="0">
                <a:latin typeface="Arial Black"/>
                <a:cs typeface="Arial Black"/>
              </a:rPr>
              <a:t>ENGELLERİ VE EŞİTSİZLİKLERİ AŞMAK</a:t>
            </a:r>
            <a:endParaRPr lang="tr-TR" sz="2400" b="1" dirty="0">
              <a:latin typeface="Arial Black"/>
              <a:cs typeface="Arial Black"/>
            </a:endParaRPr>
          </a:p>
        </p:txBody>
      </p:sp>
      <p:sp>
        <p:nvSpPr>
          <p:cNvPr id="3" name="2 İçerik Yer Tutucusu"/>
          <p:cNvSpPr>
            <a:spLocks noGrp="1"/>
          </p:cNvSpPr>
          <p:nvPr>
            <p:ph sz="quarter" idx="1"/>
          </p:nvPr>
        </p:nvSpPr>
        <p:spPr>
          <a:xfrm>
            <a:off x="457200" y="1556792"/>
            <a:ext cx="7931224" cy="4569371"/>
          </a:xfrm>
        </p:spPr>
        <p:txBody>
          <a:bodyPr>
            <a:normAutofit/>
          </a:bodyPr>
          <a:lstStyle/>
          <a:p>
            <a:pPr marL="0" indent="0">
              <a:buNone/>
            </a:pPr>
            <a:r>
              <a:rPr lang="tr-TR" sz="1800" b="1" dirty="0" smtClean="0">
                <a:latin typeface="Arial Rounded MT Bold"/>
                <a:cs typeface="Arial Rounded MT Bold"/>
              </a:rPr>
              <a:t>Toplumun Farkındalığını Ve Anlayışını Geliştirme:</a:t>
            </a:r>
          </a:p>
          <a:p>
            <a:pPr algn="just">
              <a:buNone/>
            </a:pPr>
            <a:r>
              <a:rPr lang="tr-TR" sz="1400" dirty="0" smtClean="0"/>
              <a:t>   Karşılıklı saygı ve anlayış bütünleştirici bir </a:t>
            </a:r>
            <a:r>
              <a:rPr lang="sv-SE" sz="1400" dirty="0" smtClean="0"/>
              <a:t>topluma katkıda bulunur. Toplumun engelliliğe</a:t>
            </a:r>
            <a:r>
              <a:rPr lang="tr-TR" sz="1400" dirty="0" smtClean="0"/>
              <a:t> dair anlayışını geliştirmek, olumsuz algılara karşı koymak ve engelliliği adil bir şekilde anlatmak bu yüzden çok önemlidir. Hükümetler, gönüllü kuruluşlar ve uzman </a:t>
            </a:r>
            <a:r>
              <a:rPr lang="nb-NO" sz="1400" dirty="0" smtClean="0"/>
              <a:t>dernekleri </a:t>
            </a:r>
            <a:r>
              <a:rPr lang="tr-TR" sz="1400" dirty="0" smtClean="0"/>
              <a:t>engellilik hakkında tavırları değiştirecek sosyal kampanyaları düzenlemeyi düşünebilir. Bu sürece medyayı dahil etmek, kampanyaların başarılı olması </a:t>
            </a:r>
            <a:r>
              <a:rPr lang="it-IT" sz="1400" dirty="0" smtClean="0"/>
              <a:t>ve engelli insanlar ile aileleri hakkında pozitif</a:t>
            </a:r>
            <a:r>
              <a:rPr lang="tr-TR" sz="1400" dirty="0" smtClean="0"/>
              <a:t> hikayelerin yayılabilmesi için hayati önem taşımaktadır.</a:t>
            </a:r>
          </a:p>
          <a:p>
            <a:pPr algn="just">
              <a:buNone/>
            </a:pPr>
            <a:endParaRPr lang="tr-TR" sz="1400" dirty="0" smtClean="0"/>
          </a:p>
          <a:p>
            <a:pPr algn="just">
              <a:buNone/>
            </a:pPr>
            <a:r>
              <a:rPr lang="tr-TR" sz="1900" dirty="0"/>
              <a:t> </a:t>
            </a:r>
            <a:r>
              <a:rPr lang="tr-TR" sz="1900" b="1" dirty="0"/>
              <a:t>Toplumun Farkındalığını Ve Anlayışını Geliştirme:</a:t>
            </a:r>
          </a:p>
          <a:p>
            <a:pPr algn="just">
              <a:buNone/>
            </a:pPr>
            <a:r>
              <a:rPr lang="tr-TR" sz="2600" dirty="0"/>
              <a:t>  </a:t>
            </a:r>
            <a:r>
              <a:rPr lang="tr-TR" sz="1400" dirty="0"/>
              <a:t>  Engellilik konusuna ne kadar ilgi gösterir ve engellilerin toplumsal hayata diğer bireylerle eşit şekilde katılımı konusuna özen gösterirsek eldeki imkanları azami olarak engelliler için kullanmış oluruz. Mesele yalnızca kaldırıma bir rampa yapmak değil; öncelikle onu standarda uygun yapmak ardından ise onu kullanacak olan engelli kişiyi tek başına özgürce dışarı çıkarmaya yüreklendirmektir. Diğer bir ifadeyle, fiziksel düzenlemelerin toplumsal bir karşılığının olması gerekmektedir.</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562074"/>
          </a:xfrm>
        </p:spPr>
        <p:txBody>
          <a:bodyPr>
            <a:normAutofit/>
          </a:bodyPr>
          <a:lstStyle/>
          <a:p>
            <a:pPr algn="ctr"/>
            <a:r>
              <a:rPr lang="tr-TR" sz="2400" b="1" dirty="0" smtClean="0">
                <a:latin typeface="Arial Black"/>
                <a:cs typeface="Arial Black"/>
              </a:rPr>
              <a:t>ENGELLİ BİREYLER İLE İLETİŞİM </a:t>
            </a:r>
            <a:endParaRPr lang="tr-TR" sz="2400" dirty="0">
              <a:latin typeface="Arial Black"/>
              <a:cs typeface="Arial Black"/>
            </a:endParaRPr>
          </a:p>
        </p:txBody>
      </p:sp>
      <p:sp>
        <p:nvSpPr>
          <p:cNvPr id="3" name="2 İçerik Yer Tutucusu"/>
          <p:cNvSpPr>
            <a:spLocks noGrp="1"/>
          </p:cNvSpPr>
          <p:nvPr>
            <p:ph sz="quarter" idx="1"/>
          </p:nvPr>
        </p:nvSpPr>
        <p:spPr>
          <a:xfrm>
            <a:off x="457200" y="1268760"/>
            <a:ext cx="8003232" cy="5184576"/>
          </a:xfrm>
        </p:spPr>
        <p:txBody>
          <a:bodyPr>
            <a:noAutofit/>
          </a:bodyPr>
          <a:lstStyle/>
          <a:p>
            <a:pPr marL="0" indent="0">
              <a:buNone/>
            </a:pPr>
            <a:r>
              <a:rPr lang="tr-TR" sz="1400" b="1" dirty="0" smtClean="0"/>
              <a:t>Görme Sorunu Olan Bireylerle İletişim :</a:t>
            </a:r>
          </a:p>
          <a:p>
            <a:pPr>
              <a:buNone/>
            </a:pPr>
            <a:r>
              <a:rPr lang="tr-TR" sz="1400" dirty="0" smtClean="0"/>
              <a:t>   Görme engelliler, gören insanlarla iletişim kurarken önemli ölçüde sözel iletişim unsurlarını </a:t>
            </a:r>
          </a:p>
          <a:p>
            <a:pPr>
              <a:buNone/>
            </a:pPr>
            <a:r>
              <a:rPr lang="tr-TR" sz="1400" dirty="0" smtClean="0"/>
              <a:t>kullanırlar. Beden dillerini kullandıklarında sadece karşıdaki gören kişi bu dili algılayıp </a:t>
            </a:r>
          </a:p>
          <a:p>
            <a:pPr>
              <a:buNone/>
            </a:pPr>
            <a:r>
              <a:rPr lang="tr-TR" sz="1400" dirty="0" smtClean="0"/>
              <a:t>yorumlar. Görme engelli bireyler iletişim sırasında göz kontağı sağlayamazlar. Görmeyenlerle </a:t>
            </a:r>
          </a:p>
          <a:p>
            <a:pPr>
              <a:buNone/>
            </a:pPr>
            <a:r>
              <a:rPr lang="tr-TR" sz="1400" dirty="0" smtClean="0"/>
              <a:t>iletişim kurarken, kişinin yanında biri olsun veya olmasın görmeyen kişiye yönelip iletişim </a:t>
            </a:r>
          </a:p>
          <a:p>
            <a:pPr>
              <a:buNone/>
            </a:pPr>
            <a:r>
              <a:rPr lang="tr-TR" sz="1400" dirty="0" smtClean="0"/>
              <a:t>kurulmalıdır. </a:t>
            </a:r>
          </a:p>
          <a:p>
            <a:pPr>
              <a:buNone/>
            </a:pPr>
            <a:endParaRPr lang="tr-TR" sz="1400" b="1" dirty="0"/>
          </a:p>
          <a:p>
            <a:pPr>
              <a:buNone/>
            </a:pPr>
            <a:r>
              <a:rPr lang="tr-TR" sz="1400" b="1" dirty="0" smtClean="0"/>
              <a:t>Görme </a:t>
            </a:r>
            <a:r>
              <a:rPr lang="tr-TR" sz="1400" b="1" dirty="0"/>
              <a:t>Engelli Birey İle İletişim Kurarken Dikkat Edilmesi Gereken Hususlar :</a:t>
            </a:r>
            <a:endParaRPr lang="tr-TR" sz="1400" dirty="0"/>
          </a:p>
          <a:p>
            <a:pPr algn="just"/>
            <a:r>
              <a:rPr lang="tr-TR" sz="1400" dirty="0"/>
              <a:t>Görme engelli bir kişi ile karşılaştığınızda, öncelikle kendinizi sesli olarak tanıtınız. </a:t>
            </a:r>
          </a:p>
          <a:p>
            <a:pPr algn="just"/>
            <a:r>
              <a:rPr lang="tr-TR" sz="1400" dirty="0"/>
              <a:t>Görme engelli bir kişiye rehberlik edecekseniz onun sizin kolunuza girmesine izin veriniz. </a:t>
            </a:r>
          </a:p>
          <a:p>
            <a:pPr algn="just"/>
            <a:r>
              <a:rPr lang="tr-TR" sz="1400" dirty="0"/>
              <a:t>Görme engelliye, önündeki engeller konusunda bilgi veriniz. </a:t>
            </a:r>
          </a:p>
          <a:p>
            <a:pPr algn="just"/>
            <a:r>
              <a:rPr lang="tr-TR" sz="1400" dirty="0"/>
              <a:t>Görme engelli kişi ile normal bir ses tonu ile direkt ona yönelik olarak konuşun. Sesinizi yükseltmeyin ve tane tane konuşma gibi özel bir çaba göstermeyiniz. </a:t>
            </a:r>
          </a:p>
          <a:p>
            <a:pPr algn="just">
              <a:buFont typeface="Courier New" panose="02070309020205020404" pitchFamily="49" charset="0"/>
              <a:buChar char="o"/>
            </a:pPr>
            <a:r>
              <a:rPr lang="tr-TR" sz="1400" dirty="0" smtClean="0"/>
              <a:t>Görme </a:t>
            </a:r>
            <a:r>
              <a:rPr lang="tr-TR" sz="1400" dirty="0"/>
              <a:t>engelli bir kişinin yanına gelirken ya da yanından ayrılırken mutlaka sesli olarak bildiriniz. </a:t>
            </a:r>
          </a:p>
          <a:p>
            <a:pPr algn="just">
              <a:buFont typeface="Courier New" panose="02070309020205020404" pitchFamily="49" charset="0"/>
              <a:buChar char="o"/>
            </a:pPr>
            <a:r>
              <a:rPr lang="tr-TR" sz="1400" dirty="0" smtClean="0"/>
              <a:t>Görme </a:t>
            </a:r>
            <a:r>
              <a:rPr lang="tr-TR" sz="1400" dirty="0"/>
              <a:t>engelli bireye, bir şeyi tarif ederken “bak orada”, “şurada” gibi görsel ipuçlarını içeren yönlendirmeler yerine onun bulunduğu yere göre “sağ tarafta koltuğun yanındaki konsolun üstünde” gibi daha tanımlayıcı bilgiler veriniz. </a:t>
            </a:r>
          </a:p>
          <a:p>
            <a:endParaRPr lang="tr-TR" sz="1400" dirty="0"/>
          </a:p>
          <a:p>
            <a:pPr>
              <a:buNone/>
            </a:pPr>
            <a:endParaRPr lang="tr-TR" sz="1400"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11560" y="620688"/>
            <a:ext cx="7848872" cy="5505475"/>
          </a:xfrm>
        </p:spPr>
        <p:txBody>
          <a:bodyPr>
            <a:normAutofit/>
          </a:bodyPr>
          <a:lstStyle/>
          <a:p>
            <a:pPr>
              <a:buNone/>
            </a:pPr>
            <a:r>
              <a:rPr lang="tr-TR" sz="1600" b="1" dirty="0" smtClean="0"/>
              <a:t>Konuşma Engelli Bireyler ile İletişim Kurarken Dikkat Edilmesi</a:t>
            </a:r>
          </a:p>
          <a:p>
            <a:pPr>
              <a:buNone/>
            </a:pPr>
            <a:r>
              <a:rPr lang="tr-TR" sz="1600" b="1" dirty="0" smtClean="0"/>
              <a:t>Gereken Hususlar: </a:t>
            </a:r>
            <a:endParaRPr lang="tr-TR" sz="1600" dirty="0" smtClean="0"/>
          </a:p>
          <a:p>
            <a:pPr algn="just">
              <a:buFont typeface="Courier New" panose="02070309020205020404" pitchFamily="49" charset="0"/>
              <a:buChar char="o"/>
            </a:pPr>
            <a:r>
              <a:rPr lang="tr-TR" sz="1600" dirty="0" smtClean="0"/>
              <a:t>Konuşma engeli olan bireylerle basit cümleler ve kalıplar içinde konuşun. </a:t>
            </a:r>
          </a:p>
          <a:p>
            <a:pPr algn="just">
              <a:buFont typeface="Courier New" panose="02070309020205020404" pitchFamily="49" charset="0"/>
              <a:buChar char="o"/>
            </a:pPr>
            <a:r>
              <a:rPr lang="tr-TR" sz="1600" dirty="0" smtClean="0"/>
              <a:t>Sabırla onu dinleyin. </a:t>
            </a:r>
          </a:p>
          <a:p>
            <a:pPr algn="just">
              <a:buFont typeface="Courier New" panose="02070309020205020404" pitchFamily="49" charset="0"/>
              <a:buChar char="o"/>
            </a:pPr>
            <a:r>
              <a:rPr lang="tr-TR" sz="1600" dirty="0" smtClean="0"/>
              <a:t>Birey konuşurken onun dudak hareketlerine değil gözlerinin içine bakınız. Suçlayıcı etkileri olabilecek olumsuz ifadelerden kaçının. </a:t>
            </a:r>
          </a:p>
          <a:p>
            <a:pPr algn="just">
              <a:buFont typeface="Courier New" panose="02070309020205020404" pitchFamily="49" charset="0"/>
              <a:buChar char="o"/>
            </a:pPr>
            <a:r>
              <a:rPr lang="tr-TR" sz="1600" dirty="0" smtClean="0"/>
              <a:t> Herkesin bazı güçlükleri olabileceğini ifade    edin. </a:t>
            </a:r>
          </a:p>
          <a:p>
            <a:pPr algn="just">
              <a:buFont typeface="Courier New" panose="02070309020205020404" pitchFamily="49" charset="0"/>
              <a:buChar char="o"/>
            </a:pPr>
            <a:r>
              <a:rPr lang="tr-TR" sz="1600" dirty="0" smtClean="0"/>
              <a:t>Yaşadığı konuşma güçlüğü hakkındaki duygularını onla konuşmaktan çekinmeyin. </a:t>
            </a:r>
          </a:p>
          <a:p>
            <a:pPr algn="just">
              <a:buFont typeface="Courier New" panose="02070309020205020404" pitchFamily="49" charset="0"/>
              <a:buChar char="o"/>
            </a:pPr>
            <a:r>
              <a:rPr lang="tr-TR" sz="1600" dirty="0" smtClean="0"/>
              <a:t>Kişinin nasıl söylediğinden çok, ne söylediğini dikkatle dinleyin, konuşmaya müdahale etmeden göz kontağını sürdürün. </a:t>
            </a:r>
          </a:p>
          <a:p>
            <a:pPr algn="just">
              <a:buFont typeface="Courier New" panose="02070309020205020404" pitchFamily="49" charset="0"/>
              <a:buChar char="o"/>
            </a:pPr>
            <a:endParaRPr lang="tr-TR" sz="1600" b="1" dirty="0"/>
          </a:p>
          <a:p>
            <a:pPr>
              <a:buNone/>
            </a:pPr>
            <a:r>
              <a:rPr lang="tr-TR" sz="1600" b="1" dirty="0"/>
              <a:t>Konuşma Engelli Bireyler İle İletişim Kurarken Dikkat Edilmesi Gereken Hususlar: </a:t>
            </a:r>
            <a:endParaRPr lang="tr-TR" sz="1600" dirty="0"/>
          </a:p>
          <a:p>
            <a:pPr>
              <a:buFont typeface="Courier New" panose="02070309020205020404" pitchFamily="49" charset="0"/>
              <a:buChar char="o"/>
            </a:pPr>
            <a:r>
              <a:rPr lang="tr-TR" sz="1600" dirty="0"/>
              <a:t>Konuşmasını onun yerine tamamlamayın. </a:t>
            </a:r>
          </a:p>
          <a:p>
            <a:pPr>
              <a:buFont typeface="Courier New" panose="02070309020205020404" pitchFamily="49" charset="0"/>
              <a:buChar char="o"/>
            </a:pPr>
            <a:r>
              <a:rPr lang="tr-TR" sz="1600" dirty="0"/>
              <a:t>Birey akıcı konuşmadığında da akıcı konuştuğundaki gibi davranın. </a:t>
            </a:r>
          </a:p>
          <a:p>
            <a:pPr>
              <a:buFont typeface="Courier New" panose="02070309020205020404" pitchFamily="49" charset="0"/>
              <a:buChar char="o"/>
            </a:pPr>
            <a:r>
              <a:rPr lang="tr-TR" sz="1600" dirty="0"/>
              <a:t> Onu baskı altına almaksızın konuşması için cesaretlendirin. </a:t>
            </a:r>
          </a:p>
          <a:p>
            <a:pPr>
              <a:buFont typeface="Courier New" panose="02070309020205020404" pitchFamily="49" charset="0"/>
              <a:buChar char="o"/>
            </a:pPr>
            <a:r>
              <a:rPr lang="tr-TR" sz="1600" dirty="0"/>
              <a:t>Sakin bir konuşma ve dinleme ortamı sağlamaya çalışın. </a:t>
            </a:r>
          </a:p>
          <a:p>
            <a:pPr algn="just">
              <a:buFont typeface="Courier New" panose="02070309020205020404" pitchFamily="49" charset="0"/>
              <a:buChar char="o"/>
            </a:pPr>
            <a:endParaRPr lang="tr-TR" sz="1600" b="1" dirty="0" smtClean="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sz="quarter" idx="1"/>
          </p:nvPr>
        </p:nvSpPr>
        <p:spPr>
          <a:xfrm>
            <a:off x="467544" y="836712"/>
            <a:ext cx="8064896" cy="5400600"/>
          </a:xfrm>
        </p:spPr>
        <p:txBody>
          <a:bodyPr>
            <a:normAutofit fontScale="92500" lnSpcReduction="10000"/>
          </a:bodyPr>
          <a:lstStyle/>
          <a:p>
            <a:pPr>
              <a:buNone/>
            </a:pPr>
            <a:r>
              <a:rPr lang="tr-TR" sz="1600" dirty="0" smtClean="0"/>
              <a:t>   </a:t>
            </a:r>
            <a:r>
              <a:rPr lang="tr-TR" sz="1600" b="1" dirty="0" smtClean="0"/>
              <a:t>İşitme Engelli Bireyler İle İletişim Kurarken Dikkat Edilmesi Gereken Hususlar :</a:t>
            </a:r>
            <a:endParaRPr lang="tr-TR" sz="1600" dirty="0" smtClean="0"/>
          </a:p>
          <a:p>
            <a:r>
              <a:rPr lang="tr-TR" sz="1600" dirty="0" smtClean="0"/>
              <a:t>Konuşmaya başlamadan önce işitme engelli bireyi tanımaya çalışınız. </a:t>
            </a:r>
          </a:p>
          <a:p>
            <a:r>
              <a:rPr lang="tr-TR" sz="1600" dirty="0" smtClean="0"/>
              <a:t>Konuşmalarınızı rahatlıkla anlayıp anlayamadığını test ediniz. </a:t>
            </a:r>
          </a:p>
          <a:p>
            <a:r>
              <a:rPr lang="tr-TR" sz="1600" dirty="0" smtClean="0"/>
              <a:t>Konuşurken göz hizasına gelecek şekilde ayakta durunuz veya oturunuz. </a:t>
            </a:r>
          </a:p>
          <a:p>
            <a:r>
              <a:rPr lang="tr-TR" sz="1600" dirty="0" smtClean="0"/>
              <a:t>İşitme engelli bireyin size baktığından emin olunuz. </a:t>
            </a:r>
          </a:p>
          <a:p>
            <a:pPr algn="just"/>
            <a:r>
              <a:rPr lang="tr-TR" sz="1600" dirty="0" smtClean="0"/>
              <a:t>Konuşmaya başladığınız anda yüzünüzün özellikle dudağınızın işitme engelli bireyin görebilecek bir konumda olmasına dikkat ediniz. </a:t>
            </a:r>
          </a:p>
          <a:p>
            <a:pPr algn="just"/>
            <a:r>
              <a:rPr lang="tr-TR" sz="1600" dirty="0" smtClean="0"/>
              <a:t>Ağır işiten bireyler için mümkünse gürültüsüz ortamlarda konuşmayı deneyiniz. </a:t>
            </a:r>
          </a:p>
          <a:p>
            <a:pPr marL="0" indent="0" algn="just">
              <a:buNone/>
            </a:pPr>
            <a:endParaRPr lang="tr-TR" sz="1600" dirty="0"/>
          </a:p>
          <a:p>
            <a:pPr marL="0" indent="0">
              <a:buNone/>
            </a:pPr>
            <a:r>
              <a:rPr lang="tr-TR" sz="1600" b="1" dirty="0"/>
              <a:t>İşitme Engelli Bireyler İle İletişim Kurarken Dikkat Edilmesi Gereken Hususlar :</a:t>
            </a:r>
            <a:endParaRPr lang="tr-TR" sz="1600" dirty="0"/>
          </a:p>
          <a:p>
            <a:pPr algn="just"/>
            <a:r>
              <a:rPr lang="tr-TR" sz="1600" dirty="0"/>
              <a:t>Cihaz kullanan bir işitme engellinin, cihazı taktığında işitmesinin normal duyan biri gibi tam olmayacağını unutmayınız. (Hiçbir işitme cihazı normal duyan bir kulak kadar duyarlı olamaz.) </a:t>
            </a:r>
          </a:p>
          <a:p>
            <a:pPr algn="just"/>
            <a:r>
              <a:rPr lang="tr-TR" sz="1600" dirty="0"/>
              <a:t>Konuşmanızda anlaşılır ve kısa cümleler kurunuz. Konuşurken cümlelerinizi eksik bırakmayın ve tamamlayınız. </a:t>
            </a:r>
          </a:p>
          <a:p>
            <a:pPr algn="just"/>
            <a:r>
              <a:rPr lang="tr-TR" sz="1600" dirty="0"/>
              <a:t>Konuştuğunuz ortamın aydınlık olduğuna dikkat ediniz. Konuşurken başka yönlere bakmayınız. </a:t>
            </a:r>
          </a:p>
          <a:p>
            <a:pPr algn="just"/>
            <a:r>
              <a:rPr lang="tr-TR" sz="1600" dirty="0"/>
              <a:t>Gerekirse kâğıda yazdırınız. </a:t>
            </a:r>
          </a:p>
          <a:p>
            <a:pPr marL="0" indent="0" algn="just">
              <a:buNone/>
            </a:pPr>
            <a:endParaRPr lang="tr-TR" sz="1600" dirty="0" smtClean="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5536" y="620688"/>
            <a:ext cx="8136904" cy="5244827"/>
          </a:xfrm>
        </p:spPr>
        <p:txBody>
          <a:bodyPr>
            <a:normAutofit/>
          </a:bodyPr>
          <a:lstStyle/>
          <a:p>
            <a:pPr>
              <a:buNone/>
            </a:pPr>
            <a:r>
              <a:rPr lang="tr-TR" sz="1600" b="1" dirty="0"/>
              <a:t>İşitme Engelli Bireyler İle İletişim Kurarken Dikkat Edilmesi Gereken Hususlar :</a:t>
            </a:r>
            <a:endParaRPr lang="tr-TR" sz="1600" dirty="0"/>
          </a:p>
          <a:p>
            <a:pPr algn="just"/>
            <a:r>
              <a:rPr lang="tr-TR" sz="1600" dirty="0" smtClean="0"/>
              <a:t>Konuşurken ağzınızı elle veya kâğıt gibi herhangi bir şeyle kapatmayınız. (Dudak hareketleriniz görünmelidir.) </a:t>
            </a:r>
          </a:p>
          <a:p>
            <a:pPr algn="just"/>
            <a:r>
              <a:rPr lang="tr-TR" sz="1600" dirty="0" smtClean="0"/>
              <a:t>Normal tonda normal konuşma seyrinizden biraz yavaş konuşmayı deneyiniz. Ama hiçbir zaman heceleyerek konuşmayınız. </a:t>
            </a:r>
          </a:p>
          <a:p>
            <a:pPr algn="just"/>
            <a:r>
              <a:rPr lang="tr-TR" sz="1600" dirty="0" smtClean="0"/>
              <a:t>Mümkünse yüz ifadelerinizi etkili kullanınız. Çünkü mimikler ve yüz ifadeleriniz dudak okumayı kolaylaştırır, unutmayınız. </a:t>
            </a:r>
          </a:p>
          <a:p>
            <a:pPr algn="just"/>
            <a:r>
              <a:rPr lang="tr-TR" sz="1600" dirty="0" smtClean="0"/>
              <a:t> Her şeyden önce sabırlı ve anlayışlı olunuz. </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latin typeface="Arial Black"/>
                <a:cs typeface="Arial Black"/>
              </a:rPr>
              <a:t>Zihinsel Engelli Bireylerle İletişim </a:t>
            </a:r>
            <a:endParaRPr lang="tr-TR" sz="3200" dirty="0">
              <a:latin typeface="Arial Black"/>
              <a:cs typeface="Arial Black"/>
            </a:endParaRPr>
          </a:p>
        </p:txBody>
      </p:sp>
      <p:sp>
        <p:nvSpPr>
          <p:cNvPr id="3" name="2 İçerik Yer Tutucusu"/>
          <p:cNvSpPr>
            <a:spLocks noGrp="1"/>
          </p:cNvSpPr>
          <p:nvPr>
            <p:ph sz="quarter" idx="1"/>
          </p:nvPr>
        </p:nvSpPr>
        <p:spPr>
          <a:xfrm>
            <a:off x="457200" y="1628800"/>
            <a:ext cx="8075240" cy="4497363"/>
          </a:xfrm>
        </p:spPr>
        <p:txBody>
          <a:bodyPr>
            <a:normAutofit fontScale="92500"/>
          </a:bodyPr>
          <a:lstStyle/>
          <a:p>
            <a:pPr algn="just">
              <a:buNone/>
            </a:pPr>
            <a:r>
              <a:rPr lang="tr-TR" sz="1600" dirty="0" smtClean="0"/>
              <a:t>   </a:t>
            </a:r>
            <a:r>
              <a:rPr lang="tr-TR" sz="1600" b="1" dirty="0" smtClean="0"/>
              <a:t>Zihinsel </a:t>
            </a:r>
            <a:r>
              <a:rPr lang="tr-TR" sz="1600" b="1" dirty="0"/>
              <a:t>Y</a:t>
            </a:r>
            <a:r>
              <a:rPr lang="tr-TR" sz="1600" b="1" dirty="0" smtClean="0"/>
              <a:t>etersizlik</a:t>
            </a:r>
            <a:r>
              <a:rPr lang="tr-TR" sz="1600" dirty="0" smtClean="0"/>
              <a:t>; doğum öncesi, doğum sırası ve doğum sonrasında çeşitli nedenlere bağlı, genel zihinsel işlevlerde normallerden önemli derecede gerilik ve bunun yanı sıra uyumsal davranışlarda da yetersizlik gösterme durumudur.</a:t>
            </a:r>
          </a:p>
          <a:p>
            <a:pPr>
              <a:buNone/>
            </a:pPr>
            <a:r>
              <a:rPr lang="tr-TR" sz="1600" dirty="0" smtClean="0"/>
              <a:t>   Zihinsel </a:t>
            </a:r>
            <a:r>
              <a:rPr lang="tr-TR" sz="1600" dirty="0"/>
              <a:t>engelli bireylerde davranış şekillendirme süresi, kişiden kişiye değişebilir. İyi bir davranış şekillendirmenin temel öğeleri arasında hastayla empati kurmak, onu cesaretlendirme ve ona güven duygusu aşılama, olumlu yönde etkileme sayılabilir. </a:t>
            </a:r>
            <a:endParaRPr lang="tr-TR" sz="1600" dirty="0" smtClean="0"/>
          </a:p>
          <a:p>
            <a:pPr>
              <a:buNone/>
            </a:pPr>
            <a:endParaRPr lang="tr-TR" sz="1600" dirty="0"/>
          </a:p>
          <a:p>
            <a:pPr marL="0" indent="0">
              <a:buNone/>
            </a:pPr>
            <a:r>
              <a:rPr lang="tr-TR" sz="1600" b="1" dirty="0"/>
              <a:t>Zihinsel Engelli Bireylerle İletişim </a:t>
            </a:r>
            <a:endParaRPr lang="tr-TR" sz="1600" dirty="0"/>
          </a:p>
          <a:p>
            <a:pPr algn="just"/>
            <a:r>
              <a:rPr lang="tr-TR" sz="1600" dirty="0">
                <a:latin typeface="Times New Roman" panose="02020603050405020304" pitchFamily="18" charset="0"/>
                <a:cs typeface="Times New Roman" panose="02020603050405020304" pitchFamily="18" charset="0"/>
              </a:rPr>
              <a:t>Yapılmak istenen işlemler önce anlatılmalıdır. </a:t>
            </a:r>
          </a:p>
          <a:p>
            <a:pPr algn="just"/>
            <a:r>
              <a:rPr lang="tr-TR" sz="1600" dirty="0">
                <a:latin typeface="Times New Roman" panose="02020603050405020304" pitchFamily="18" charset="0"/>
                <a:cs typeface="Times New Roman" panose="02020603050405020304" pitchFamily="18" charset="0"/>
              </a:rPr>
              <a:t>Ne yapılacağı gösterilmeli, açıklanmadan yapılacak her işlem onların korkmasına ve tedavileri reddetmesine neden olacaktır. </a:t>
            </a:r>
          </a:p>
          <a:p>
            <a:pPr algn="just"/>
            <a:r>
              <a:rPr lang="tr-TR" sz="1600" dirty="0">
                <a:latin typeface="Times New Roman" panose="02020603050405020304" pitchFamily="18" charset="0"/>
                <a:cs typeface="Times New Roman" panose="02020603050405020304" pitchFamily="18" charset="0"/>
              </a:rPr>
              <a:t> Sözel ve sözel olmayan mesajların anlaşılabilmesi için basit, özel, dikkatle seçilmiş olması gerekir. </a:t>
            </a:r>
          </a:p>
          <a:p>
            <a:pPr algn="just"/>
            <a:r>
              <a:rPr lang="tr-TR" sz="1600" dirty="0">
                <a:latin typeface="Times New Roman" panose="02020603050405020304" pitchFamily="18" charset="0"/>
                <a:cs typeface="Times New Roman" panose="02020603050405020304" pitchFamily="18" charset="0"/>
              </a:rPr>
              <a:t>Zihinsel engelli bireylerin kendilerini tam olarak ifade edebilmeleri için önyargı olmadan kabul edilmeleri gerektiğini hatırlayınız. </a:t>
            </a:r>
          </a:p>
          <a:p>
            <a:pPr algn="just"/>
            <a:r>
              <a:rPr lang="tr-TR" sz="1600" dirty="0">
                <a:latin typeface="Times New Roman" panose="02020603050405020304" pitchFamily="18" charset="0"/>
                <a:cs typeface="Times New Roman" panose="02020603050405020304" pitchFamily="18" charset="0"/>
              </a:rPr>
              <a:t>Tam bilgi alabilmek için sorular dikkatli bir şekilde sorulmalıdır. Her soruyu farklı şekillerde tekrarlayarak cevapları doğrulayınız. </a:t>
            </a:r>
          </a:p>
          <a:p>
            <a:pPr>
              <a:buNone/>
            </a:pPr>
            <a:endParaRPr lang="tr-TR" sz="1600" dirty="0"/>
          </a:p>
          <a:p>
            <a:pPr>
              <a:buNone/>
            </a:pPr>
            <a:endParaRPr lang="tr-TR" sz="16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764704"/>
            <a:ext cx="8134672" cy="1368153"/>
          </a:xfrm>
        </p:spPr>
        <p:txBody>
          <a:bodyPr>
            <a:noAutofit/>
          </a:bodyPr>
          <a:lstStyle/>
          <a:p>
            <a:r>
              <a:rPr lang="tr-TR" sz="3600" dirty="0" smtClean="0"/>
              <a:t>ENGELLİLİK VE FARKINDALIK</a:t>
            </a:r>
            <a:br>
              <a:rPr lang="tr-TR" sz="3600" dirty="0" smtClean="0"/>
            </a:br>
            <a:r>
              <a:rPr lang="tr-TR" sz="3600" dirty="0" smtClean="0"/>
              <a:t>ENGELLİLERLE ETKİLİ İLETİŞİM</a:t>
            </a:r>
            <a:endParaRPr lang="tr-TR" sz="3600" dirty="0"/>
          </a:p>
        </p:txBody>
      </p:sp>
      <p:pic>
        <p:nvPicPr>
          <p:cNvPr id="4" name="Picture 3" descr="22d516bf-9a81-4788-bb81-fd2b8f183bf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2564904"/>
            <a:ext cx="5328592" cy="299468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908720"/>
            <a:ext cx="7859216" cy="5328591"/>
          </a:xfrm>
        </p:spPr>
        <p:txBody>
          <a:bodyPr>
            <a:normAutofit/>
          </a:bodyPr>
          <a:lstStyle/>
          <a:p>
            <a:pPr algn="just">
              <a:buNone/>
            </a:pPr>
            <a:r>
              <a:rPr lang="tr-TR" sz="1600" b="1" dirty="0" smtClean="0">
                <a:latin typeface="Arial Rounded MT Bold"/>
                <a:cs typeface="Arial Rounded MT Bold"/>
              </a:rPr>
              <a:t>  Tekerlekli Sandalye Kullanan Bireyler İle İletişim Kurarken Dikkat Edilecek Noktalar </a:t>
            </a:r>
            <a:endParaRPr lang="tr-TR" sz="1600" dirty="0" smtClean="0">
              <a:latin typeface="Arial Rounded MT Bold"/>
              <a:cs typeface="Arial Rounded MT Bold"/>
            </a:endParaRPr>
          </a:p>
          <a:p>
            <a:pPr algn="just"/>
            <a:r>
              <a:rPr lang="tr-TR" sz="1600" dirty="0" smtClean="0"/>
              <a:t>Tekerlekli sandalye kullanan birey ile konuşurken sandalyenizi aynı seviyeye getirin. Eğer bu mümkün değilse biraz mesafe bırakarak göz kontağı kurulabilecek bir noktaya geliniz. </a:t>
            </a:r>
          </a:p>
          <a:p>
            <a:pPr algn="just"/>
            <a:r>
              <a:rPr lang="tr-TR" sz="1600" dirty="0" smtClean="0"/>
              <a:t>Tekerlekli sandalyeli bireylerin kullanmaları muhtemel araç gereçleri ulaşabilecekleri yerlere yerleştiriniz. </a:t>
            </a:r>
          </a:p>
          <a:p>
            <a:r>
              <a:rPr lang="tr-TR" sz="1600" dirty="0" smtClean="0"/>
              <a:t>Dolaştıkları yollar üzerinde onları engelleyecek eşyalar bırakmayınız. </a:t>
            </a:r>
          </a:p>
          <a:p>
            <a:pPr>
              <a:buNone/>
            </a:pPr>
            <a:endParaRPr lang="tr-TR" sz="1600" dirty="0" smtClean="0"/>
          </a:p>
          <a:p>
            <a:pPr>
              <a:buNone/>
            </a:pPr>
            <a:r>
              <a:rPr lang="tr-TR" sz="1600" dirty="0" smtClean="0"/>
              <a:t> </a:t>
            </a:r>
            <a:r>
              <a:rPr lang="tr-TR" sz="1600" b="1" dirty="0" err="1"/>
              <a:t>Serebral</a:t>
            </a:r>
            <a:r>
              <a:rPr lang="tr-TR" sz="1600" b="1" dirty="0"/>
              <a:t> </a:t>
            </a:r>
            <a:r>
              <a:rPr lang="tr-TR" sz="1600" b="1" dirty="0" err="1"/>
              <a:t>Palsili</a:t>
            </a:r>
            <a:r>
              <a:rPr lang="tr-TR" sz="1600" b="1" dirty="0"/>
              <a:t> Bireyler İle İletişim Kurarken Dikkat Edilecek Noktalar </a:t>
            </a:r>
            <a:endParaRPr lang="tr-TR" sz="1600" dirty="0"/>
          </a:p>
          <a:p>
            <a:pPr algn="just"/>
            <a:r>
              <a:rPr lang="tr-TR" sz="1600" dirty="0" err="1">
                <a:latin typeface="Times New Roman" panose="02020603050405020304" pitchFamily="18" charset="0"/>
                <a:cs typeface="Times New Roman" panose="02020603050405020304" pitchFamily="18" charset="0"/>
              </a:rPr>
              <a:t>Serebral</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palsili</a:t>
            </a:r>
            <a:r>
              <a:rPr lang="tr-TR" sz="1600" dirty="0">
                <a:latin typeface="Times New Roman" panose="02020603050405020304" pitchFamily="18" charset="0"/>
                <a:cs typeface="Times New Roman" panose="02020603050405020304" pitchFamily="18" charset="0"/>
              </a:rPr>
              <a:t> bireylerde, konuşma güçlüğü ve istem dışı hareketler görülür. Bunları normal karşılayınız ve herhangi biriyle nasıl konuşuyorsanız onlarla da öyle konuşunuz. </a:t>
            </a:r>
          </a:p>
          <a:p>
            <a:pPr algn="just"/>
            <a:r>
              <a:rPr lang="tr-TR" sz="1600" dirty="0" err="1">
                <a:latin typeface="Times New Roman" panose="02020603050405020304" pitchFamily="18" charset="0"/>
                <a:cs typeface="Times New Roman" panose="02020603050405020304" pitchFamily="18" charset="0"/>
              </a:rPr>
              <a:t>Serebral</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palsili</a:t>
            </a:r>
            <a:r>
              <a:rPr lang="tr-TR" sz="1600" dirty="0">
                <a:latin typeface="Times New Roman" panose="02020603050405020304" pitchFamily="18" charset="0"/>
                <a:cs typeface="Times New Roman" panose="02020603050405020304" pitchFamily="18" charset="0"/>
              </a:rPr>
              <a:t> bireyi anlayıp anlamadığınızdan emin değilseniz, doğrulamak için söylediğini tekrarlayınız. Yine anlayamadıysanız, bir kâğıda (eğer yazabiliyorsa) yazmasını isteyiniz. </a:t>
            </a:r>
          </a:p>
          <a:p>
            <a:pPr algn="just"/>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Serebral</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palsili</a:t>
            </a:r>
            <a:r>
              <a:rPr lang="tr-TR" sz="1600" dirty="0">
                <a:latin typeface="Times New Roman" panose="02020603050405020304" pitchFamily="18" charset="0"/>
                <a:cs typeface="Times New Roman" panose="02020603050405020304" pitchFamily="18" charset="0"/>
              </a:rPr>
              <a:t> bireyle sessiz bir ortamda konuşmanız iletişiminizi kolaylaştırır. </a:t>
            </a:r>
          </a:p>
          <a:p>
            <a:pPr algn="just"/>
            <a:r>
              <a:rPr lang="tr-TR" sz="1600" dirty="0" err="1">
                <a:latin typeface="Times New Roman" panose="02020603050405020304" pitchFamily="18" charset="0"/>
                <a:cs typeface="Times New Roman" panose="02020603050405020304" pitchFamily="18" charset="0"/>
              </a:rPr>
              <a:t>Serebral</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palsili</a:t>
            </a:r>
            <a:r>
              <a:rPr lang="tr-TR" sz="1600" dirty="0">
                <a:latin typeface="Times New Roman" panose="02020603050405020304" pitchFamily="18" charset="0"/>
                <a:cs typeface="Times New Roman" panose="02020603050405020304" pitchFamily="18" charset="0"/>
              </a:rPr>
              <a:t> bireyler, yavaş konuşabilirler; konuşmalarını bitirmelerini bekleyiniz. </a:t>
            </a:r>
          </a:p>
          <a:p>
            <a:endParaRPr lang="tr-TR" sz="1600" dirty="0"/>
          </a:p>
          <a:p>
            <a:pPr algn="just"/>
            <a:endParaRPr lang="tr-TR" sz="1600" dirty="0" smtClean="0"/>
          </a:p>
          <a:p>
            <a:endParaRPr lang="tr-TR" sz="1600" dirty="0" smtClean="0"/>
          </a:p>
          <a:p>
            <a:pPr>
              <a:buNone/>
            </a:pPr>
            <a:endParaRPr lang="tr-TR" sz="1600" dirty="0" smtClean="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sz="quarter" idx="1"/>
          </p:nvPr>
        </p:nvSpPr>
        <p:spPr>
          <a:xfrm>
            <a:off x="611560" y="1124744"/>
            <a:ext cx="7920880" cy="5001419"/>
          </a:xfrm>
        </p:spPr>
        <p:txBody>
          <a:bodyPr>
            <a:normAutofit/>
          </a:bodyPr>
          <a:lstStyle/>
          <a:p>
            <a:pPr>
              <a:buNone/>
            </a:pPr>
            <a:r>
              <a:rPr lang="tr-TR" sz="1600" dirty="0" smtClean="0"/>
              <a:t>  </a:t>
            </a:r>
            <a:r>
              <a:rPr lang="tr-TR" sz="1600" b="1" dirty="0" smtClean="0">
                <a:latin typeface="Times New Roman" panose="02020603050405020304" pitchFamily="18" charset="0"/>
                <a:cs typeface="Times New Roman" panose="02020603050405020304" pitchFamily="18" charset="0"/>
              </a:rPr>
              <a:t>Otizmi Olan Bireyler İle İletişim Kurarken Dikkat Edilecek Noktalar </a:t>
            </a:r>
            <a:r>
              <a:rPr lang="tr-TR" sz="1600" b="1" dirty="0" smtClean="0"/>
              <a:t>:</a:t>
            </a:r>
            <a:endParaRPr lang="tr-TR" sz="1600" dirty="0" smtClean="0"/>
          </a:p>
          <a:p>
            <a:r>
              <a:rPr lang="tr-TR" sz="1600" dirty="0" smtClean="0"/>
              <a:t>Otizmi olan bazı bireylerin, konuşulanları anlama becerisi az gelişmiştir. Bunun için bir şey anlatırken parçalara bölerek anlatmak gerekir. </a:t>
            </a:r>
          </a:p>
          <a:p>
            <a:r>
              <a:rPr lang="tr-TR" sz="1600" dirty="0" smtClean="0"/>
              <a:t>Otizmi olan kişiler, iletişimde genellikle mimik ve ya jestlerini kullanırlar. Bunun için onlarla iletişim kurarken bunlara dikkat edilmelidir. </a:t>
            </a:r>
          </a:p>
        </p:txBody>
      </p:sp>
      <p:pic>
        <p:nvPicPr>
          <p:cNvPr id="3" name="Picture 2" descr="838eae0c-cf5c-4dd7-b64d-cbd0f2fc97c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3356992"/>
            <a:ext cx="2808312" cy="245259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475656" y="4797152"/>
            <a:ext cx="6480720" cy="648073"/>
          </a:xfrm>
        </p:spPr>
        <p:txBody>
          <a:bodyPr/>
          <a:lstStyle/>
          <a:p>
            <a:pPr algn="ctr">
              <a:buNone/>
            </a:pPr>
            <a:r>
              <a:rPr lang="tr-TR" dirty="0" smtClean="0"/>
              <a:t>TEŞEKKÜRLER…</a:t>
            </a:r>
          </a:p>
        </p:txBody>
      </p:sp>
      <p:pic>
        <p:nvPicPr>
          <p:cNvPr id="4" name="Picture 3" descr="Yamanturk logo 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1700808"/>
            <a:ext cx="1872208" cy="1872208"/>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548680"/>
            <a:ext cx="7200800" cy="936104"/>
          </a:xfrm>
        </p:spPr>
        <p:txBody>
          <a:bodyPr>
            <a:normAutofit/>
          </a:bodyPr>
          <a:lstStyle/>
          <a:p>
            <a:r>
              <a:rPr lang="tr-TR" b="1" dirty="0" smtClean="0">
                <a:latin typeface="Arial Black"/>
                <a:cs typeface="Arial Black"/>
              </a:rPr>
              <a:t>Engellilik Hakkında Ne Biliyoruz?</a:t>
            </a:r>
            <a:endParaRPr lang="tr-TR" b="1" dirty="0">
              <a:latin typeface="Arial Black"/>
              <a:cs typeface="Arial Black"/>
            </a:endParaRPr>
          </a:p>
        </p:txBody>
      </p:sp>
      <p:sp>
        <p:nvSpPr>
          <p:cNvPr id="7" name="Metin kutusu 6"/>
          <p:cNvSpPr txBox="1"/>
          <p:nvPr/>
        </p:nvSpPr>
        <p:spPr>
          <a:xfrm>
            <a:off x="683568" y="1844824"/>
            <a:ext cx="7560840" cy="1323439"/>
          </a:xfrm>
          <a:prstGeom prst="rect">
            <a:avLst/>
          </a:prstGeom>
          <a:noFill/>
        </p:spPr>
        <p:txBody>
          <a:bodyPr wrap="square" rtlCol="0">
            <a:spAutoFit/>
          </a:bodyPr>
          <a:lstStyle/>
          <a:p>
            <a:r>
              <a:rPr lang="tr-TR" sz="1600" dirty="0">
                <a:solidFill>
                  <a:srgbClr val="FF0000"/>
                </a:solidFill>
                <a:latin typeface="Arial Rounded MT Bold"/>
                <a:cs typeface="Arial Rounded MT Bold"/>
              </a:rPr>
              <a:t>Engelli Bireyi; </a:t>
            </a:r>
            <a:r>
              <a:rPr lang="tr-TR" sz="1600" dirty="0">
                <a:latin typeface="Times New Roman" panose="02020603050405020304" pitchFamily="18" charset="0"/>
                <a:cs typeface="Times New Roman" panose="02020603050405020304" pitchFamily="18" charset="0"/>
              </a:rPr>
              <a:t>“doğuştan veya sonradan herhangi bir nedenle bedensel, zihinsel, ruhsal, duygusal ve sosyal yeteneklerini çeşitli derecelerde </a:t>
            </a:r>
            <a:r>
              <a:rPr lang="tr-TR" sz="1600" dirty="0" smtClean="0">
                <a:latin typeface="Times New Roman" panose="02020603050405020304" pitchFamily="18" charset="0"/>
                <a:cs typeface="Times New Roman" panose="02020603050405020304" pitchFamily="18" charset="0"/>
              </a:rPr>
              <a:t>kaybetmesi nedeniyle </a:t>
            </a:r>
            <a:r>
              <a:rPr lang="tr-TR" sz="1600" dirty="0">
                <a:latin typeface="Times New Roman" panose="02020603050405020304" pitchFamily="18" charset="0"/>
                <a:cs typeface="Times New Roman" panose="02020603050405020304" pitchFamily="18" charset="0"/>
              </a:rPr>
              <a:t>toplumsal yaşama uyum sağlama ve günlük ihtiyaçlarını karşılamada güçlükleri olan ve korunma, bakım, rehabilitasyon, danışmanlık ve destek hizmetlerine ihtiyaç duyan kişi” olarak tanımlamak mümkündür.</a:t>
            </a:r>
          </a:p>
        </p:txBody>
      </p:sp>
      <p:sp>
        <p:nvSpPr>
          <p:cNvPr id="4" name="Rectangle 3"/>
          <p:cNvSpPr/>
          <p:nvPr/>
        </p:nvSpPr>
        <p:spPr>
          <a:xfrm>
            <a:off x="683568" y="3573016"/>
            <a:ext cx="7632848" cy="2062103"/>
          </a:xfrm>
          <a:prstGeom prst="rect">
            <a:avLst/>
          </a:prstGeom>
        </p:spPr>
        <p:txBody>
          <a:bodyPr wrap="square">
            <a:spAutoFit/>
          </a:bodyPr>
          <a:lstStyle/>
          <a:p>
            <a:r>
              <a:rPr lang="tr-TR" sz="1600" dirty="0" smtClean="0">
                <a:latin typeface="Times New Roman" panose="02020603050405020304" pitchFamily="18" charset="0"/>
                <a:cs typeface="Times New Roman" panose="02020603050405020304" pitchFamily="18" charset="0"/>
              </a:rPr>
              <a:t> Engellilik </a:t>
            </a:r>
            <a:r>
              <a:rPr lang="tr-TR" sz="1600" dirty="0">
                <a:latin typeface="Times New Roman" panose="02020603050405020304" pitchFamily="18" charset="0"/>
                <a:cs typeface="Times New Roman" panose="02020603050405020304" pitchFamily="18" charset="0"/>
              </a:rPr>
              <a:t>insan olma halinin bir parçasıdır;  neredeyse herkes yaşamının belli bir noktasında geçici veya kalıcı olarak zayıf düşecek ve uzun yıllar yaşayan insanlar işlevlerini yerine getirme konusunda artan zorluklarla karşılaşacaktır. </a:t>
            </a:r>
            <a:r>
              <a:rPr lang="tr-TR" sz="1600" dirty="0" smtClean="0">
                <a:latin typeface="Times New Roman" panose="02020603050405020304" pitchFamily="18" charset="0"/>
                <a:cs typeface="Times New Roman" panose="02020603050405020304" pitchFamily="18" charset="0"/>
              </a:rPr>
              <a:t>  </a:t>
            </a:r>
          </a:p>
          <a:p>
            <a:endParaRPr lang="tr-TR" sz="1600" dirty="0" smtClean="0">
              <a:latin typeface="Times New Roman" panose="02020603050405020304" pitchFamily="18" charset="0"/>
              <a:cs typeface="Times New Roman" panose="02020603050405020304" pitchFamily="18" charset="0"/>
            </a:endParaRPr>
          </a:p>
          <a:p>
            <a:r>
              <a:rPr lang="tr-TR" sz="1600" dirty="0" smtClean="0">
                <a:latin typeface="Times New Roman" panose="02020603050405020304" pitchFamily="18" charset="0"/>
                <a:cs typeface="Times New Roman" panose="02020603050405020304" pitchFamily="18" charset="0"/>
              </a:rPr>
              <a:t>  Engelli</a:t>
            </a:r>
            <a:r>
              <a:rPr lang="tr-TR" sz="1600" dirty="0">
                <a:latin typeface="Times New Roman" panose="02020603050405020304" pitchFamily="18" charset="0"/>
                <a:cs typeface="Times New Roman" panose="02020603050405020304" pitchFamily="18" charset="0"/>
              </a:rPr>
              <a:t> bireyler sosyal hayata katılımda pek çok sorunla karşılaşmaktadırlar. Bu sorunlar; eğitim, istihdam, fiziksel çevre, ulaşım ve konut, aile ve özel yaşamla ilgili sorunlar, </a:t>
            </a:r>
            <a:r>
              <a:rPr lang="tr-TR" sz="1600" dirty="0" err="1">
                <a:latin typeface="Times New Roman" panose="02020603050405020304" pitchFamily="18" charset="0"/>
                <a:cs typeface="Times New Roman" panose="02020603050405020304" pitchFamily="18" charset="0"/>
              </a:rPr>
              <a:t>psiko</a:t>
            </a:r>
            <a:r>
              <a:rPr lang="tr-TR" sz="1600" dirty="0">
                <a:latin typeface="Times New Roman" panose="02020603050405020304" pitchFamily="18" charset="0"/>
                <a:cs typeface="Times New Roman" panose="02020603050405020304" pitchFamily="18" charset="0"/>
              </a:rPr>
              <a:t>- sosyal sorunlar, </a:t>
            </a:r>
            <a:r>
              <a:rPr lang="tr-TR" sz="1600" dirty="0" err="1">
                <a:latin typeface="Times New Roman" panose="02020603050405020304" pitchFamily="18" charset="0"/>
                <a:cs typeface="Times New Roman" panose="02020603050405020304" pitchFamily="18" charset="0"/>
              </a:rPr>
              <a:t>rehabilitasyonla,ilgili</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sorunlar,sosyal</a:t>
            </a:r>
            <a:r>
              <a:rPr lang="tr-TR" sz="1600" dirty="0">
                <a:latin typeface="Times New Roman" panose="02020603050405020304" pitchFamily="18" charset="0"/>
                <a:cs typeface="Times New Roman" panose="02020603050405020304" pitchFamily="18" charset="0"/>
              </a:rPr>
              <a:t> dışlanma ve ayrımcı uygulamalarla ilgili sorunlardır.</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39552" y="3789040"/>
            <a:ext cx="7848872" cy="2304257"/>
          </a:xfrm>
        </p:spPr>
        <p:txBody>
          <a:bodyPr>
            <a:normAutofit/>
          </a:bodyPr>
          <a:lstStyle/>
          <a:p>
            <a:pPr marL="0" indent="0">
              <a:buNone/>
            </a:pPr>
            <a:r>
              <a:rPr lang="tr-TR" sz="1600" dirty="0" smtClean="0"/>
              <a:t>  Dünyada sistemler belli standartlara göre kurulmuştur. Bu standartların dışında yer almak bireyleri sistemin de dışına itmektedir. Başka bir deyişle farklı olan kişi her zaman sıkıntı çeker. </a:t>
            </a:r>
          </a:p>
          <a:p>
            <a:pPr marL="0" indent="0">
              <a:buNone/>
            </a:pPr>
            <a:r>
              <a:rPr lang="tr-TR" sz="1600" dirty="0" smtClean="0"/>
              <a:t>  Farklı olan kişi sisteme uymak zorunda kalınca iş yapamaz duruma düşmektedir. Sistemin kimi kapsamasına karar verilirse; İnsanları iyileştirerek – normalleştirerek – mevcut düzene uyum sağlatmak ya da sistemleri değiştirerek, düzeni engellilere uygun hâle getirmek.</a:t>
            </a:r>
          </a:p>
        </p:txBody>
      </p:sp>
      <p:pic>
        <p:nvPicPr>
          <p:cNvPr id="5" name="Picture 4" descr="engelliler_gunu_mesajlari_h19638_f2264_a8955112c200226217b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548680"/>
            <a:ext cx="4968552" cy="264724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859216" cy="1066130"/>
          </a:xfrm>
        </p:spPr>
        <p:txBody>
          <a:bodyPr>
            <a:normAutofit/>
          </a:bodyPr>
          <a:lstStyle/>
          <a:p>
            <a:r>
              <a:rPr lang="tr-TR" sz="3200" b="1" dirty="0" smtClean="0">
                <a:latin typeface="Arial Black"/>
                <a:cs typeface="Arial Black"/>
              </a:rPr>
              <a:t>Artan Sayılar</a:t>
            </a:r>
            <a:endParaRPr lang="tr-TR" sz="3200" b="1" dirty="0">
              <a:latin typeface="Arial Black"/>
              <a:cs typeface="Arial Black"/>
            </a:endParaRPr>
          </a:p>
        </p:txBody>
      </p:sp>
      <p:sp>
        <p:nvSpPr>
          <p:cNvPr id="3" name="2 İçerik Yer Tutucusu"/>
          <p:cNvSpPr>
            <a:spLocks noGrp="1"/>
          </p:cNvSpPr>
          <p:nvPr>
            <p:ph sz="quarter" idx="1"/>
          </p:nvPr>
        </p:nvSpPr>
        <p:spPr>
          <a:xfrm>
            <a:off x="395536" y="1556792"/>
            <a:ext cx="7992888" cy="4464496"/>
          </a:xfrm>
        </p:spPr>
        <p:txBody>
          <a:bodyPr>
            <a:normAutofit/>
          </a:bodyPr>
          <a:lstStyle/>
          <a:p>
            <a:pPr algn="just">
              <a:buNone/>
            </a:pPr>
            <a:r>
              <a:rPr lang="tr-TR" sz="1800" dirty="0" smtClean="0"/>
              <a:t>  </a:t>
            </a:r>
            <a:r>
              <a:rPr lang="tr-TR" sz="1600" dirty="0" smtClean="0"/>
              <a:t>   Engelli insanların sayısı; nüfusların yaşlanması </a:t>
            </a:r>
            <a:r>
              <a:rPr lang="es-ES" sz="1600" dirty="0" smtClean="0"/>
              <a:t>ve diyabet, kalp ve damar hastalıkları ve akıl</a:t>
            </a:r>
            <a:r>
              <a:rPr lang="tr-TR" sz="1600" dirty="0" smtClean="0"/>
              <a:t> hastalığı gibi engellilik ile ilgili kronik sağlık sorunlarının dünya çapında artıyor olmasına bağlı olarak artmaktadır. Belirli bir ülkede engelliliğe ilişkin örüntüler; sağlık sorunlarındaki eğilimler ile trafik kazaları, doğal afetler, çatışma, beslenme ve madde bağımlılığı gibi çevresel ve diğer faktörlerden etkilenmektedir.</a:t>
            </a:r>
            <a:endParaRPr lang="tr-TR" sz="1600" dirty="0"/>
          </a:p>
        </p:txBody>
      </p:sp>
      <p:pic>
        <p:nvPicPr>
          <p:cNvPr id="4" name="Picture 3"/>
          <p:cNvPicPr>
            <a:picLocks noChangeAspect="1"/>
          </p:cNvPicPr>
          <p:nvPr/>
        </p:nvPicPr>
        <p:blipFill>
          <a:blip r:embed="rId2"/>
          <a:stretch>
            <a:fillRect/>
          </a:stretch>
        </p:blipFill>
        <p:spPr>
          <a:xfrm>
            <a:off x="467544" y="3046958"/>
            <a:ext cx="6552728" cy="336737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latin typeface="Arial Black"/>
                <a:cs typeface="Arial Black"/>
              </a:rPr>
              <a:t>İnsanları Engelleyen Faktörler</a:t>
            </a:r>
            <a:br>
              <a:rPr lang="tr-TR" b="1" dirty="0" smtClean="0">
                <a:latin typeface="Arial Black"/>
                <a:cs typeface="Arial Black"/>
              </a:rPr>
            </a:br>
            <a:r>
              <a:rPr lang="tr-TR" b="1" dirty="0" smtClean="0">
                <a:latin typeface="Arial Black"/>
                <a:cs typeface="Arial Black"/>
              </a:rPr>
              <a:t>Nelerdir?</a:t>
            </a:r>
            <a:endParaRPr lang="tr-TR" b="1" dirty="0">
              <a:latin typeface="Arial Black"/>
              <a:cs typeface="Arial Black"/>
            </a:endParaRPr>
          </a:p>
        </p:txBody>
      </p:sp>
      <p:sp>
        <p:nvSpPr>
          <p:cNvPr id="3" name="2 İçerik Yer Tutucusu"/>
          <p:cNvSpPr>
            <a:spLocks noGrp="1"/>
          </p:cNvSpPr>
          <p:nvPr>
            <p:ph sz="quarter" idx="1"/>
          </p:nvPr>
        </p:nvSpPr>
        <p:spPr>
          <a:xfrm>
            <a:off x="467544" y="1988840"/>
            <a:ext cx="4752528" cy="4137323"/>
          </a:xfrm>
        </p:spPr>
        <p:txBody>
          <a:bodyPr>
            <a:normAutofit/>
          </a:bodyPr>
          <a:lstStyle/>
          <a:p>
            <a:pPr>
              <a:buNone/>
            </a:pPr>
            <a:r>
              <a:rPr lang="tr-TR" sz="1800" b="1" dirty="0"/>
              <a:t>	</a:t>
            </a:r>
            <a:endParaRPr lang="tr-TR" sz="1800" b="1" dirty="0" smtClean="0"/>
          </a:p>
          <a:p>
            <a:pPr>
              <a:buNone/>
            </a:pPr>
            <a:r>
              <a:rPr lang="tr-TR" sz="1800" b="1" dirty="0" smtClean="0">
                <a:latin typeface="Arial Rounded MT Bold"/>
                <a:cs typeface="Arial Rounded MT Bold"/>
              </a:rPr>
              <a:t>Yetersiz politikalar ve standartlar</a:t>
            </a:r>
          </a:p>
          <a:p>
            <a:pPr algn="just">
              <a:buNone/>
            </a:pPr>
            <a:r>
              <a:rPr lang="tr-TR" sz="1800" b="1" dirty="0" smtClean="0"/>
              <a:t> </a:t>
            </a:r>
          </a:p>
          <a:p>
            <a:pPr algn="just">
              <a:buNone/>
            </a:pPr>
            <a:r>
              <a:rPr lang="tr-TR" sz="1800" b="1" dirty="0" smtClean="0"/>
              <a:t>   </a:t>
            </a:r>
            <a:r>
              <a:rPr lang="tr-TR" sz="1600" dirty="0" smtClean="0"/>
              <a:t>Politika tasarımları her zaman engelli insanların ihtiyaçlarını göz önünde </a:t>
            </a:r>
            <a:r>
              <a:rPr lang="sv-SE" sz="1600" dirty="0" smtClean="0"/>
              <a:t>bulundurmamakta veya var olan politikalar</a:t>
            </a:r>
            <a:r>
              <a:rPr lang="tr-TR" sz="1600" dirty="0" smtClean="0"/>
              <a:t> ve standartlar yerine getirilmemektedir. Engelli çocukların okula gitmeleri için finansal ve hedeflenen diğer teşviklerdeki yetersizlik ve engelli </a:t>
            </a:r>
            <a:r>
              <a:rPr lang="nn-NO" sz="1600" dirty="0" smtClean="0"/>
              <a:t>çocuklar ve aileleri için sosyal koruma ve</a:t>
            </a:r>
            <a:r>
              <a:rPr lang="tr-TR" sz="1600" dirty="0" smtClean="0"/>
              <a:t> destek hizmetlerindeki yetersizlik, eğitim politikasında var olan yaygın sorunlar arasında yer almaktadır.</a:t>
            </a:r>
            <a:endParaRPr lang="tr-TR" sz="1600" dirty="0"/>
          </a:p>
        </p:txBody>
      </p:sp>
      <p:pic>
        <p:nvPicPr>
          <p:cNvPr id="4" name="Picture 3" descr="Zam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2132856"/>
            <a:ext cx="3069106" cy="35709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sz="quarter" idx="1"/>
          </p:nvPr>
        </p:nvSpPr>
        <p:spPr>
          <a:xfrm>
            <a:off x="4860032" y="764705"/>
            <a:ext cx="3672408" cy="5256584"/>
          </a:xfrm>
        </p:spPr>
        <p:txBody>
          <a:bodyPr>
            <a:normAutofit lnSpcReduction="10000"/>
          </a:bodyPr>
          <a:lstStyle/>
          <a:p>
            <a:pPr>
              <a:buNone/>
            </a:pPr>
            <a:r>
              <a:rPr lang="tr-TR" sz="1800" b="1" dirty="0" smtClean="0">
                <a:latin typeface="Arial Rounded MT Bold"/>
                <a:cs typeface="Arial Rounded MT Bold"/>
              </a:rPr>
              <a:t>Olumsuz Tavırlar:</a:t>
            </a:r>
          </a:p>
          <a:p>
            <a:pPr marL="0" indent="0">
              <a:buNone/>
            </a:pPr>
            <a:endParaRPr lang="tr-TR" sz="1800" dirty="0" smtClean="0"/>
          </a:p>
          <a:p>
            <a:pPr marL="0" indent="0">
              <a:buNone/>
            </a:pPr>
            <a:r>
              <a:rPr lang="tr-TR" sz="1700" b="1" dirty="0" smtClean="0">
                <a:latin typeface="Arial Rounded MT Bold"/>
                <a:cs typeface="Arial Rounded MT Bold"/>
              </a:rPr>
              <a:t>İnançlar ve önyargılar</a:t>
            </a:r>
            <a:r>
              <a:rPr lang="tr-TR" sz="1700" dirty="0" smtClean="0"/>
              <a:t>; Eğitim, istihdam, sağlık ve sosyal katılım konularında engeller oluşturmaktadır. Örneğin, öğretmenlerin, okul yöneticilerinin, diğer çocukların ve hatta aile üyelerinin tavırları engelli çocukların özel eğitim kurumları dışındaki okullarda kapsanmasını etkilemektedir. </a:t>
            </a:r>
          </a:p>
          <a:p>
            <a:pPr marL="0" indent="0">
              <a:buNone/>
            </a:pPr>
            <a:r>
              <a:rPr lang="tr-TR" sz="1700" dirty="0" smtClean="0"/>
              <a:t> İşverenlerin engelli insanların engelli olmayan akranlarına göre daha az verimli olduğuna dair yanlış kanıları ve çalışma yaşamında engellerin kaldırılmasını sağlayan mevcut düzenlemeler konusundaki cehalet, istihdam fırsatlarını sınırlamaktadır.</a:t>
            </a:r>
            <a:endParaRPr lang="tr-TR" sz="1700" dirty="0"/>
          </a:p>
        </p:txBody>
      </p:sp>
      <p:pic>
        <p:nvPicPr>
          <p:cNvPr id="2" name="Picture 1"/>
          <p:cNvPicPr>
            <a:picLocks noChangeAspect="1"/>
          </p:cNvPicPr>
          <p:nvPr/>
        </p:nvPicPr>
        <p:blipFill>
          <a:blip r:embed="rId2"/>
          <a:stretch>
            <a:fillRect/>
          </a:stretch>
        </p:blipFill>
        <p:spPr>
          <a:xfrm>
            <a:off x="611560" y="1412776"/>
            <a:ext cx="3810000" cy="2540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sz="quarter" idx="1"/>
          </p:nvPr>
        </p:nvSpPr>
        <p:spPr>
          <a:xfrm>
            <a:off x="611560" y="3284984"/>
            <a:ext cx="7992888" cy="3168352"/>
          </a:xfrm>
        </p:spPr>
        <p:txBody>
          <a:bodyPr>
            <a:normAutofit/>
          </a:bodyPr>
          <a:lstStyle/>
          <a:p>
            <a:r>
              <a:rPr lang="tr-TR" b="1" dirty="0" smtClean="0">
                <a:latin typeface="Arial Rounded MT Bold"/>
                <a:cs typeface="Arial Rounded MT Bold"/>
              </a:rPr>
              <a:t>Yeterli Hizmet Sağlanmaması:</a:t>
            </a:r>
          </a:p>
          <a:p>
            <a:pPr algn="just">
              <a:buNone/>
            </a:pPr>
            <a:r>
              <a:rPr lang="tr-TR" dirty="0" smtClean="0"/>
              <a:t> </a:t>
            </a:r>
            <a:r>
              <a:rPr lang="tr-TR" sz="1800" dirty="0" smtClean="0"/>
              <a:t>   Engelli insanlar özellikle sağlık, rehabilitasyon, destek ve yardım hizmetlerindeki eksiklikler karşısında savunmasızdır.</a:t>
            </a:r>
          </a:p>
          <a:p>
            <a:pPr algn="just">
              <a:buNone/>
            </a:pPr>
            <a:endParaRPr lang="tr-TR" dirty="0" smtClean="0"/>
          </a:p>
          <a:p>
            <a:r>
              <a:rPr lang="tr-TR" b="1" dirty="0" smtClean="0">
                <a:latin typeface="Arial Rounded MT Bold"/>
                <a:cs typeface="Arial Rounded MT Bold"/>
              </a:rPr>
              <a:t>Hizmet İletimi Sorunları:</a:t>
            </a:r>
          </a:p>
          <a:p>
            <a:pPr algn="just">
              <a:buNone/>
            </a:pPr>
            <a:r>
              <a:rPr lang="tr-TR" b="1" dirty="0" smtClean="0"/>
              <a:t> </a:t>
            </a:r>
            <a:r>
              <a:rPr lang="tr-TR" sz="1800" b="1" dirty="0" smtClean="0"/>
              <a:t>   </a:t>
            </a:r>
            <a:r>
              <a:rPr lang="tr-TR" sz="1800" dirty="0" smtClean="0"/>
              <a:t>Hizmetlerin kötü </a:t>
            </a:r>
            <a:r>
              <a:rPr lang="it-IT" sz="1800" dirty="0" smtClean="0"/>
              <a:t>koordine edilmesi, personel sayısının yetersiz</a:t>
            </a:r>
            <a:r>
              <a:rPr lang="tr-TR" sz="1800" dirty="0" smtClean="0"/>
              <a:t> ve çalışanların niteliklerinin zayıf olması engelli insanlar için sağlanan hizmetlerin kalitesini, erişilebilirliğini ve yeterliliğini etkileyebilir.</a:t>
            </a:r>
            <a:endParaRPr lang="tr-TR" sz="1800" dirty="0"/>
          </a:p>
        </p:txBody>
      </p:sp>
      <p:pic>
        <p:nvPicPr>
          <p:cNvPr id="2" name="Picture 1"/>
          <p:cNvPicPr>
            <a:picLocks noChangeAspect="1"/>
          </p:cNvPicPr>
          <p:nvPr/>
        </p:nvPicPr>
        <p:blipFill>
          <a:blip r:embed="rId2"/>
          <a:stretch>
            <a:fillRect/>
          </a:stretch>
        </p:blipFill>
        <p:spPr>
          <a:xfrm>
            <a:off x="467544" y="404664"/>
            <a:ext cx="7992888" cy="231903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sz="quarter" idx="1"/>
          </p:nvPr>
        </p:nvSpPr>
        <p:spPr>
          <a:xfrm>
            <a:off x="395536" y="764704"/>
            <a:ext cx="8208912" cy="5361459"/>
          </a:xfrm>
        </p:spPr>
        <p:txBody>
          <a:bodyPr>
            <a:noAutofit/>
          </a:bodyPr>
          <a:lstStyle/>
          <a:p>
            <a:pPr>
              <a:buNone/>
            </a:pPr>
            <a:r>
              <a:rPr lang="tr-TR" sz="1600" b="1" dirty="0" smtClean="0">
                <a:latin typeface="Arial Rounded MT Bold"/>
                <a:cs typeface="Arial Rounded MT Bold"/>
              </a:rPr>
              <a:t>• Yetersiz Finansman:</a:t>
            </a:r>
          </a:p>
          <a:p>
            <a:pPr>
              <a:buNone/>
            </a:pPr>
            <a:r>
              <a:rPr lang="tr-TR" sz="1600" dirty="0" smtClean="0"/>
              <a:t>  Politikaların ve planların uygulanması için ayrılan kaynaklar genellikle </a:t>
            </a:r>
          </a:p>
          <a:p>
            <a:pPr>
              <a:buNone/>
            </a:pPr>
            <a:r>
              <a:rPr lang="tr-TR" sz="1600" dirty="0" smtClean="0"/>
              <a:t>Etkin finansman eksikliği, milli geliri ne olursa olsun tüm ülkelerde </a:t>
            </a:r>
          </a:p>
          <a:p>
            <a:pPr>
              <a:buNone/>
            </a:pPr>
            <a:r>
              <a:rPr lang="tr-TR" sz="1600" dirty="0" smtClean="0"/>
              <a:t>sürdürülebilir hizmetlerin sağlanmasına engel olan başlıca unsurdur.</a:t>
            </a:r>
          </a:p>
          <a:p>
            <a:pPr>
              <a:buNone/>
            </a:pPr>
            <a:endParaRPr lang="tr-TR" sz="1600" dirty="0" smtClean="0"/>
          </a:p>
          <a:p>
            <a:pPr>
              <a:buNone/>
            </a:pPr>
            <a:r>
              <a:rPr lang="tr-TR" sz="1600" b="1" dirty="0">
                <a:latin typeface="Arial Rounded MT Bold"/>
                <a:cs typeface="Arial Rounded MT Bold"/>
              </a:rPr>
              <a:t>• Yetersiz Erişilebilirlik:</a:t>
            </a:r>
          </a:p>
          <a:p>
            <a:pPr algn="just">
              <a:buNone/>
            </a:pPr>
            <a:r>
              <a:rPr lang="tr-TR" sz="1600" b="1" dirty="0"/>
              <a:t>   </a:t>
            </a:r>
            <a:r>
              <a:rPr lang="tr-TR" sz="1600" dirty="0"/>
              <a:t>Birçok mekan (kamusal kullanıma açık alanlar ve binalar dahil)</a:t>
            </a:r>
            <a:r>
              <a:rPr lang="tr-TR" sz="1600" dirty="0" smtClean="0"/>
              <a:t>,</a:t>
            </a:r>
          </a:p>
          <a:p>
            <a:pPr algn="just">
              <a:buNone/>
            </a:pPr>
            <a:r>
              <a:rPr lang="tr-TR" sz="1600" dirty="0" smtClean="0"/>
              <a:t>ulaşım </a:t>
            </a:r>
            <a:r>
              <a:rPr lang="tr-TR" sz="1600" dirty="0"/>
              <a:t>sistemi ve bilgi edinme herkes için erişilebilir </a:t>
            </a:r>
            <a:r>
              <a:rPr lang="tr-TR" sz="1600" dirty="0" smtClean="0"/>
              <a:t>değildir.</a:t>
            </a:r>
          </a:p>
          <a:p>
            <a:pPr algn="just">
              <a:buNone/>
            </a:pPr>
            <a:r>
              <a:rPr lang="tr-TR" sz="1600" dirty="0" smtClean="0"/>
              <a:t>Engelli </a:t>
            </a:r>
            <a:r>
              <a:rPr lang="tr-TR" sz="1600" dirty="0"/>
              <a:t>bir insanın iş arama konusunda cesaretinin </a:t>
            </a:r>
            <a:r>
              <a:rPr lang="tr-TR" sz="1600" dirty="0" smtClean="0"/>
              <a:t>kırılmasının</a:t>
            </a:r>
          </a:p>
          <a:p>
            <a:pPr algn="just">
              <a:buNone/>
            </a:pPr>
            <a:r>
              <a:rPr lang="tr-TR" sz="1600" dirty="0" smtClean="0"/>
              <a:t>veya </a:t>
            </a:r>
            <a:r>
              <a:rPr lang="tr-TR" sz="1600" dirty="0"/>
              <a:t>sağlık hizmetlerinden mahrum kalmasının en sık </a:t>
            </a:r>
            <a:r>
              <a:rPr lang="tr-TR" sz="1600" dirty="0" smtClean="0"/>
              <a:t>görülen</a:t>
            </a:r>
          </a:p>
          <a:p>
            <a:pPr algn="just">
              <a:buNone/>
            </a:pPr>
            <a:r>
              <a:rPr lang="tr-TR" sz="1600" dirty="0" smtClean="0"/>
              <a:t>nedeni </a:t>
            </a:r>
            <a:r>
              <a:rPr lang="tr-TR" sz="1600" dirty="0"/>
              <a:t>ulaşıma erişememektir</a:t>
            </a:r>
            <a:r>
              <a:rPr lang="tr-TR" sz="1600" dirty="0" smtClean="0"/>
              <a:t>.</a:t>
            </a:r>
          </a:p>
          <a:p>
            <a:pPr algn="just">
              <a:buNone/>
            </a:pPr>
            <a:endParaRPr lang="tr-TR" sz="1600" b="1" dirty="0" smtClean="0">
              <a:solidFill>
                <a:prstClr val="black"/>
              </a:solidFill>
            </a:endParaRPr>
          </a:p>
          <a:p>
            <a:pPr algn="just">
              <a:buNone/>
            </a:pPr>
            <a:r>
              <a:rPr lang="tr-TR" sz="1600" b="1" dirty="0" smtClean="0">
                <a:solidFill>
                  <a:prstClr val="black"/>
                </a:solidFill>
              </a:rPr>
              <a:t> </a:t>
            </a:r>
            <a:r>
              <a:rPr lang="tr-TR" sz="1600" dirty="0"/>
              <a:t>Okulların binaları uygun olmamakta ya da okulun içine girilse de uygun </a:t>
            </a:r>
            <a:r>
              <a:rPr lang="tr-TR" sz="1600" dirty="0" smtClean="0"/>
              <a:t>eğitim</a:t>
            </a:r>
          </a:p>
          <a:p>
            <a:pPr algn="just">
              <a:buNone/>
            </a:pPr>
            <a:r>
              <a:rPr lang="tr-TR" sz="1600" dirty="0" smtClean="0"/>
              <a:t>alınamamaktadır</a:t>
            </a:r>
            <a:r>
              <a:rPr lang="tr-TR" sz="1600" dirty="0"/>
              <a:t>. Örneğin Türkiye’de sayısı çok az olan bazı okullar </a:t>
            </a:r>
            <a:r>
              <a:rPr lang="tr-TR" sz="1600" dirty="0" smtClean="0"/>
              <a:t>dışında</a:t>
            </a:r>
          </a:p>
          <a:p>
            <a:pPr algn="just">
              <a:buNone/>
            </a:pPr>
            <a:r>
              <a:rPr lang="tr-TR" sz="1600" dirty="0" smtClean="0"/>
              <a:t>işaret </a:t>
            </a:r>
            <a:r>
              <a:rPr lang="tr-TR" sz="1600" dirty="0"/>
              <a:t>dilini bilen öğretmen bulunmamaktadır. Bu anlamda engellilere </a:t>
            </a:r>
            <a:r>
              <a:rPr lang="tr-TR" sz="1600" dirty="0" smtClean="0"/>
              <a:t>tanınan</a:t>
            </a:r>
          </a:p>
          <a:p>
            <a:pPr algn="just">
              <a:buNone/>
            </a:pPr>
            <a:r>
              <a:rPr lang="tr-TR" sz="1600" dirty="0" smtClean="0"/>
              <a:t>“</a:t>
            </a:r>
            <a:r>
              <a:rPr lang="tr-TR" sz="1600" dirty="0"/>
              <a:t>kaynaştırılmış eğitim” uygulamaları da istenen düzeyde </a:t>
            </a:r>
            <a:r>
              <a:rPr lang="tr-TR" sz="1600" dirty="0" smtClean="0"/>
              <a:t>fayda</a:t>
            </a:r>
          </a:p>
          <a:p>
            <a:pPr algn="just">
              <a:buNone/>
            </a:pPr>
            <a:r>
              <a:rPr lang="tr-TR" sz="1600" dirty="0" smtClean="0"/>
              <a:t>sağlamamaktadır</a:t>
            </a:r>
            <a:r>
              <a:rPr lang="tr-TR" sz="1600" dirty="0"/>
              <a:t>. </a:t>
            </a:r>
            <a:endParaRPr lang="tr-TR" sz="1600" b="1" dirty="0"/>
          </a:p>
          <a:p>
            <a:pPr algn="just">
              <a:buNone/>
            </a:pPr>
            <a:endParaRPr lang="tr-TR" sz="1600" dirty="0"/>
          </a:p>
          <a:p>
            <a:pPr>
              <a:buNone/>
            </a:pPr>
            <a:endParaRPr lang="tr-TR" sz="1600" dirty="0" smtClean="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501</TotalTime>
  <Words>1768</Words>
  <Application>Microsoft Macintosh PowerPoint</Application>
  <PresentationFormat>On-screen Show (4:3)</PresentationFormat>
  <Paragraphs>162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Cumba</vt:lpstr>
      <vt:lpstr>PowerPoint Presentation</vt:lpstr>
      <vt:lpstr>ENGELLİLİK VE FARKINDALIK ENGELLİLERLE ETKİLİ İLETİŞİM</vt:lpstr>
      <vt:lpstr>Engellilik Hakkında Ne Biliyoruz?</vt:lpstr>
      <vt:lpstr>PowerPoint Presentation</vt:lpstr>
      <vt:lpstr>Artan Sayılar</vt:lpstr>
      <vt:lpstr>İnsanları Engelleyen Faktörler Nelerdir?</vt:lpstr>
      <vt:lpstr>PowerPoint Presentation</vt:lpstr>
      <vt:lpstr>PowerPoint Presentation</vt:lpstr>
      <vt:lpstr>PowerPoint Presentation</vt:lpstr>
      <vt:lpstr>PowerPoint Presentation</vt:lpstr>
      <vt:lpstr>ENGELLİ İNSANLARIN YAŞAMLARI NASIL ETKİLENMEKTEDİR?</vt:lpstr>
      <vt:lpstr>PowerPoint Presentation</vt:lpstr>
      <vt:lpstr>PowerPoint Presentation</vt:lpstr>
      <vt:lpstr>ENGELLERİ VE EŞİTSİZLİKLERİ AŞMAK</vt:lpstr>
      <vt:lpstr>ENGELLİ BİREYLER İLE İLETİŞİM </vt:lpstr>
      <vt:lpstr>PowerPoint Presentation</vt:lpstr>
      <vt:lpstr>PowerPoint Presentation</vt:lpstr>
      <vt:lpstr>PowerPoint Presentation</vt:lpstr>
      <vt:lpstr>Zihinsel Engelli Bireylerle İletişim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Ezgi</dc:creator>
  <cp:lastModifiedBy>Marka Reklam Marka</cp:lastModifiedBy>
  <cp:revision>338</cp:revision>
  <dcterms:created xsi:type="dcterms:W3CDTF">2016-09-03T11:53:00Z</dcterms:created>
  <dcterms:modified xsi:type="dcterms:W3CDTF">2020-11-30T14:32:04Z</dcterms:modified>
</cp:coreProperties>
</file>